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3"/>
  </p:notesMasterIdLst>
  <p:handoutMasterIdLst>
    <p:handoutMasterId r:id="rId24"/>
  </p:handoutMasterIdLst>
  <p:sldIdLst>
    <p:sldId id="278" r:id="rId3"/>
    <p:sldId id="279" r:id="rId4"/>
    <p:sldId id="281" r:id="rId5"/>
    <p:sldId id="280" r:id="rId6"/>
    <p:sldId id="282" r:id="rId7"/>
    <p:sldId id="283" r:id="rId8"/>
    <p:sldId id="308" r:id="rId9"/>
    <p:sldId id="284" r:id="rId10"/>
    <p:sldId id="309" r:id="rId11"/>
    <p:sldId id="285" r:id="rId12"/>
    <p:sldId id="287" r:id="rId13"/>
    <p:sldId id="302" r:id="rId14"/>
    <p:sldId id="286" r:id="rId15"/>
    <p:sldId id="288" r:id="rId16"/>
    <p:sldId id="301" r:id="rId17"/>
    <p:sldId id="303" r:id="rId18"/>
    <p:sldId id="300" r:id="rId19"/>
    <p:sldId id="306" r:id="rId20"/>
    <p:sldId id="307" r:id="rId21"/>
    <p:sldId id="305" r:id="rId22"/>
  </p:sldIdLst>
  <p:sldSz cx="9144000" cy="6858000" type="screen4x3"/>
  <p:notesSz cx="6858000" cy="9144000"/>
  <p:custDataLst>
    <p:tags r:id="rId25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5B9BD5"/>
    <a:srgbClr val="FFFFFF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3" autoAdjust="0"/>
    <p:restoredTop sz="86394" autoAdjust="0"/>
  </p:normalViewPr>
  <p:slideViewPr>
    <p:cSldViewPr snapToGrid="0" showGuides="1">
      <p:cViewPr>
        <p:scale>
          <a:sx n="118" d="100"/>
          <a:sy n="118" d="100"/>
        </p:scale>
        <p:origin x="-762" y="414"/>
      </p:cViewPr>
      <p:guideLst>
        <p:guide orient="horz" pos="216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1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0584873205338522E-2"/>
          <c:y val="4.4874898378864353E-2"/>
          <c:w val="0.63582931810112864"/>
          <c:h val="0.75036592262039969"/>
        </c:manualLayout>
      </c:layout>
      <c:ofPieChart>
        <c:ofPieType val="pie"/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Use of SPP criteria (€)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Blad1!$A$2:$A$5</c:f>
              <c:strCache>
                <c:ptCount val="4"/>
                <c:pt idx="0">
                  <c:v>No SPP criteria available</c:v>
                </c:pt>
                <c:pt idx="1">
                  <c:v>No SPP criteria available (in development)</c:v>
                </c:pt>
                <c:pt idx="2">
                  <c:v>SPP criteria used</c:v>
                </c:pt>
                <c:pt idx="3">
                  <c:v>SPP criteria not used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0.59757692031200338</c:v>
                </c:pt>
                <c:pt idx="1">
                  <c:v>3.1507456730844297E-3</c:v>
                </c:pt>
                <c:pt idx="2">
                  <c:v>0.28907504548855034</c:v>
                </c:pt>
                <c:pt idx="3">
                  <c:v>0.11019728852636193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0.67320769027149741"/>
          <c:y val="0.30307132711254064"/>
          <c:w val="0.31830730753776859"/>
          <c:h val="0.1987235649840932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% Use of SPP criteria (€)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Blad1!$A$2:$A$13</c:f>
              <c:strCache>
                <c:ptCount val="12"/>
                <c:pt idx="0">
                  <c:v>Purchase and lease of vehicles</c:v>
                </c:pt>
                <c:pt idx="1">
                  <c:v>Electricity</c:v>
                </c:pt>
                <c:pt idx="2">
                  <c:v>Furniture</c:v>
                </c:pt>
                <c:pt idx="3">
                  <c:v>Paper products / printing on paper</c:v>
                </c:pt>
                <c:pt idx="4">
                  <c:v>PC's, laptops and monitors</c:v>
                </c:pt>
                <c:pt idx="5">
                  <c:v>Imaging equipment</c:v>
                </c:pt>
                <c:pt idx="6">
                  <c:v>Cleaning products and services</c:v>
                </c:pt>
                <c:pt idx="7">
                  <c:v>Study / research</c:v>
                </c:pt>
                <c:pt idx="8">
                  <c:v>Textiles and clothing</c:v>
                </c:pt>
                <c:pt idx="9">
                  <c:v>Office supplies</c:v>
                </c:pt>
                <c:pt idx="10">
                  <c:v>Websites</c:v>
                </c:pt>
                <c:pt idx="11">
                  <c:v>Wooden products</c:v>
                </c:pt>
              </c:strCache>
            </c:strRef>
          </c:cat>
          <c:val>
            <c:numRef>
              <c:f>Blad1!$B$2:$B$13</c:f>
              <c:numCache>
                <c:formatCode>0.00%</c:formatCode>
                <c:ptCount val="12"/>
                <c:pt idx="0">
                  <c:v>0.99501432488634967</c:v>
                </c:pt>
                <c:pt idx="1">
                  <c:v>1</c:v>
                </c:pt>
                <c:pt idx="2">
                  <c:v>0.38659756869224748</c:v>
                </c:pt>
                <c:pt idx="3">
                  <c:v>0.7831707559629637</c:v>
                </c:pt>
                <c:pt idx="4">
                  <c:v>1</c:v>
                </c:pt>
                <c:pt idx="5">
                  <c:v>0.33297006348746877</c:v>
                </c:pt>
                <c:pt idx="6">
                  <c:v>0</c:v>
                </c:pt>
                <c:pt idx="7">
                  <c:v>0.70388040382248673</c:v>
                </c:pt>
                <c:pt idx="8">
                  <c:v>7.2527642259102243E-2</c:v>
                </c:pt>
                <c:pt idx="9">
                  <c:v>9.9247253406593988E-2</c:v>
                </c:pt>
                <c:pt idx="10">
                  <c:v>0.40499357320588625</c:v>
                </c:pt>
                <c:pt idx="11">
                  <c:v>0.12129854682224858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83104"/>
        <c:axId val="33993088"/>
      </c:barChart>
      <c:catAx>
        <c:axId val="3398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33993088"/>
        <c:crosses val="autoZero"/>
        <c:auto val="1"/>
        <c:lblAlgn val="ctr"/>
        <c:lblOffset val="100"/>
        <c:noMultiLvlLbl val="0"/>
      </c:catAx>
      <c:valAx>
        <c:axId val="33993088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398310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% Use of SPP criteria (€)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Blad1!$A$2:$A$13</c:f>
              <c:strCache>
                <c:ptCount val="12"/>
                <c:pt idx="0">
                  <c:v>Purchase and lease of vehicles</c:v>
                </c:pt>
                <c:pt idx="1">
                  <c:v>Electricity</c:v>
                </c:pt>
                <c:pt idx="2">
                  <c:v>Furniture</c:v>
                </c:pt>
                <c:pt idx="3">
                  <c:v>Paper products / printing on paper</c:v>
                </c:pt>
                <c:pt idx="4">
                  <c:v>PC's, laptops and monitors</c:v>
                </c:pt>
                <c:pt idx="5">
                  <c:v>Imaging equipment</c:v>
                </c:pt>
                <c:pt idx="6">
                  <c:v>Cleaning products and services</c:v>
                </c:pt>
                <c:pt idx="7">
                  <c:v>Study / research</c:v>
                </c:pt>
                <c:pt idx="8">
                  <c:v>Textiles and clothing</c:v>
                </c:pt>
                <c:pt idx="9">
                  <c:v>Office supplies</c:v>
                </c:pt>
                <c:pt idx="10">
                  <c:v>Websites</c:v>
                </c:pt>
                <c:pt idx="11">
                  <c:v>Wooden products</c:v>
                </c:pt>
              </c:strCache>
            </c:strRef>
          </c:cat>
          <c:val>
            <c:numRef>
              <c:f>Blad1!$B$2:$B$13</c:f>
              <c:numCache>
                <c:formatCode>0.00%</c:formatCode>
                <c:ptCount val="12"/>
                <c:pt idx="0">
                  <c:v>0.99501432488634967</c:v>
                </c:pt>
                <c:pt idx="1">
                  <c:v>1</c:v>
                </c:pt>
                <c:pt idx="2">
                  <c:v>0.38659756869224748</c:v>
                </c:pt>
                <c:pt idx="3">
                  <c:v>0.7831707559629637</c:v>
                </c:pt>
                <c:pt idx="4">
                  <c:v>1</c:v>
                </c:pt>
                <c:pt idx="5">
                  <c:v>0.33297006348746877</c:v>
                </c:pt>
                <c:pt idx="6">
                  <c:v>0</c:v>
                </c:pt>
                <c:pt idx="7">
                  <c:v>0.70388040382248673</c:v>
                </c:pt>
                <c:pt idx="8">
                  <c:v>7.2527642259102243E-2</c:v>
                </c:pt>
                <c:pt idx="9">
                  <c:v>9.9247253406593988E-2</c:v>
                </c:pt>
                <c:pt idx="10">
                  <c:v>0.40499357320588625</c:v>
                </c:pt>
                <c:pt idx="11">
                  <c:v>0.12129854682224858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33088"/>
        <c:axId val="35815808"/>
      </c:barChart>
      <c:catAx>
        <c:axId val="35433088"/>
        <c:scaling>
          <c:orientation val="minMax"/>
        </c:scaling>
        <c:delete val="0"/>
        <c:axPos val="b"/>
        <c:majorTickMark val="out"/>
        <c:minorTickMark val="none"/>
        <c:tickLblPos val="nextTo"/>
        <c:crossAx val="35815808"/>
        <c:crosses val="autoZero"/>
        <c:auto val="1"/>
        <c:lblAlgn val="ctr"/>
        <c:lblOffset val="100"/>
        <c:noMultiLvlLbl val="0"/>
      </c:catAx>
      <c:valAx>
        <c:axId val="35815808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543308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dirty="0" err="1" smtClean="0"/>
              <a:t>Margin</a:t>
            </a:r>
            <a:r>
              <a:rPr lang="nl-BE" dirty="0" smtClean="0"/>
              <a:t> of error (in</a:t>
            </a:r>
            <a:r>
              <a:rPr lang="nl-BE" baseline="0" dirty="0" smtClean="0"/>
              <a:t> €)</a:t>
            </a:r>
            <a:endParaRPr lang="nl-BE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Form not used (&lt; €8.500)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</c:f>
              <c:strCache>
                <c:ptCount val="1"/>
                <c:pt idx="0">
                  <c:v>% of wrong project codes</c:v>
                </c:pt>
              </c:strCache>
            </c:strRef>
          </c:cat>
          <c:val>
            <c:numRef>
              <c:f>Blad1!$B$2</c:f>
              <c:numCache>
                <c:formatCode>0.00%</c:formatCode>
                <c:ptCount val="1"/>
                <c:pt idx="0">
                  <c:v>0.81789999999999996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Form used (≥ €8.500)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</c:f>
              <c:strCache>
                <c:ptCount val="1"/>
                <c:pt idx="0">
                  <c:v>% of wrong project codes</c:v>
                </c:pt>
              </c:strCache>
            </c:strRef>
          </c:cat>
          <c:val>
            <c:numRef>
              <c:f>Blad1!$C$2</c:f>
              <c:numCache>
                <c:formatCode>0.00%</c:formatCode>
                <c:ptCount val="1"/>
                <c:pt idx="0">
                  <c:v>0.42709999999999998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02592"/>
        <c:axId val="35904128"/>
      </c:barChart>
      <c:catAx>
        <c:axId val="35902592"/>
        <c:scaling>
          <c:orientation val="minMax"/>
        </c:scaling>
        <c:delete val="0"/>
        <c:axPos val="b"/>
        <c:majorTickMark val="out"/>
        <c:minorTickMark val="none"/>
        <c:tickLblPos val="nextTo"/>
        <c:crossAx val="35904128"/>
        <c:crosses val="autoZero"/>
        <c:auto val="1"/>
        <c:lblAlgn val="ctr"/>
        <c:lblOffset val="100"/>
        <c:noMultiLvlLbl val="0"/>
      </c:catAx>
      <c:valAx>
        <c:axId val="359041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59025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% within indicator % SPP_€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Blad1!$A$2:$A$13</c:f>
              <c:strCache>
                <c:ptCount val="12"/>
                <c:pt idx="0">
                  <c:v>Cleaning products and services</c:v>
                </c:pt>
                <c:pt idx="1">
                  <c:v>Wooden products</c:v>
                </c:pt>
                <c:pt idx="2">
                  <c:v>Textiles and clothing</c:v>
                </c:pt>
                <c:pt idx="3">
                  <c:v>Imaging equipment</c:v>
                </c:pt>
                <c:pt idx="4">
                  <c:v>Paper products / printing on paper</c:v>
                </c:pt>
                <c:pt idx="5">
                  <c:v>Furniture</c:v>
                </c:pt>
                <c:pt idx="6">
                  <c:v>Office supplies</c:v>
                </c:pt>
                <c:pt idx="7">
                  <c:v>Electricity</c:v>
                </c:pt>
                <c:pt idx="8">
                  <c:v>PC's, laptops and monitors</c:v>
                </c:pt>
                <c:pt idx="9">
                  <c:v>Websites</c:v>
                </c:pt>
                <c:pt idx="10">
                  <c:v>Purchase and lease of vehicles</c:v>
                </c:pt>
                <c:pt idx="11">
                  <c:v>Study / research</c:v>
                </c:pt>
              </c:strCache>
            </c:strRef>
          </c:cat>
          <c:val>
            <c:numRef>
              <c:f>Blad1!$B$2:$B$13</c:f>
              <c:numCache>
                <c:formatCode>0.00%</c:formatCode>
                <c:ptCount val="12"/>
                <c:pt idx="0">
                  <c:v>6.3925823300726593E-5</c:v>
                </c:pt>
                <c:pt idx="1">
                  <c:v>1.2869368964587001E-3</c:v>
                </c:pt>
                <c:pt idx="2">
                  <c:v>2.2327556106780558E-3</c:v>
                </c:pt>
                <c:pt idx="3">
                  <c:v>3.8000375292224263E-3</c:v>
                </c:pt>
                <c:pt idx="4">
                  <c:v>5.111952097734824E-3</c:v>
                </c:pt>
                <c:pt idx="5">
                  <c:v>7.0099388521041575E-3</c:v>
                </c:pt>
                <c:pt idx="6">
                  <c:v>1.2325301566890346E-2</c:v>
                </c:pt>
                <c:pt idx="7">
                  <c:v>3.773633139224214E-2</c:v>
                </c:pt>
                <c:pt idx="8">
                  <c:v>3.9752576088676675E-2</c:v>
                </c:pt>
                <c:pt idx="9">
                  <c:v>4.7364235240621846E-2</c:v>
                </c:pt>
                <c:pt idx="10">
                  <c:v>8.3191331728165244E-2</c:v>
                </c:pt>
                <c:pt idx="11">
                  <c:v>0.76012467717390486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30400"/>
        <c:axId val="37431936"/>
      </c:barChart>
      <c:catAx>
        <c:axId val="37430400"/>
        <c:scaling>
          <c:orientation val="minMax"/>
        </c:scaling>
        <c:delete val="0"/>
        <c:axPos val="b"/>
        <c:majorTickMark val="out"/>
        <c:minorTickMark val="none"/>
        <c:tickLblPos val="nextTo"/>
        <c:crossAx val="37431936"/>
        <c:crosses val="autoZero"/>
        <c:auto val="1"/>
        <c:lblAlgn val="ctr"/>
        <c:lblOffset val="100"/>
        <c:noMultiLvlLbl val="0"/>
      </c:catAx>
      <c:valAx>
        <c:axId val="374319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7430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11-5-2016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11/05/2016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mailto:els.verwimp@lne.vlaanderen.be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/>
          </p:nvPr>
        </p:nvSpPr>
        <p:spPr>
          <a:xfrm>
            <a:off x="1231200" y="1677600"/>
            <a:ext cx="7416000" cy="4276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8572500" y="6403147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│</a:t>
            </a:r>
          </a:p>
        </p:txBody>
      </p:sp>
    </p:spTree>
    <p:extLst>
      <p:ext uri="{BB962C8B-B14F-4D97-AF65-F5344CB8AC3E}">
        <p14:creationId xmlns:p14="http://schemas.microsoft.com/office/powerpoint/2010/main" val="2237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55"/>
            <a:ext cx="8856000" cy="427668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8" y="5632355"/>
            <a:ext cx="1293879" cy="699517"/>
          </a:xfrm>
          <a:prstGeom prst="rect">
            <a:avLst/>
          </a:prstGeom>
        </p:spPr>
      </p:pic>
      <p:sp>
        <p:nvSpPr>
          <p:cNvPr id="15" name="Titel 4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3686547" cy="2196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grpSp>
        <p:nvGrpSpPr>
          <p:cNvPr id="17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18" name="Rechthoek 17"/>
            <p:cNvSpPr/>
            <p:nvPr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Rechthoekige driehoek 18"/>
            <p:cNvSpPr/>
            <p:nvPr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ekstvak 1"/>
          <p:cNvSpPr txBox="1"/>
          <p:nvPr userDrawn="1"/>
        </p:nvSpPr>
        <p:spPr>
          <a:xfrm>
            <a:off x="3793726" y="4119129"/>
            <a:ext cx="4788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Interne Milieuzorg</a:t>
            </a:r>
          </a:p>
          <a:p>
            <a:pPr algn="r"/>
            <a:r>
              <a:rPr lang="nl-BE" sz="2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 </a:t>
            </a:r>
            <a:r>
              <a:rPr lang="nl-BE" sz="22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Verwimp</a:t>
            </a:r>
            <a:endParaRPr lang="nl-BE" sz="2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nl-BE" sz="2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Tel.</a:t>
            </a:r>
            <a:r>
              <a:rPr lang="nl-BE" sz="2200" b="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02 553 27 72</a:t>
            </a:r>
          </a:p>
          <a:p>
            <a:pPr algn="r"/>
            <a:r>
              <a:rPr lang="nl-BE" sz="2200" b="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nl-BE" sz="2200" b="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els.verwimp@lne.vlaanderen.be</a:t>
            </a:r>
            <a:endParaRPr lang="nl-BE" sz="2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4" y="6000075"/>
            <a:ext cx="1733762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1229325" y="2895600"/>
            <a:ext cx="7416000" cy="152399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sz="quarter" idx="10"/>
          </p:nvPr>
        </p:nvSpPr>
        <p:spPr>
          <a:xfrm>
            <a:off x="1231200" y="3857625"/>
            <a:ext cx="7416000" cy="21717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8572500" y="6403147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│</a:t>
            </a:r>
          </a:p>
        </p:txBody>
      </p:sp>
    </p:spTree>
    <p:extLst>
      <p:ext uri="{BB962C8B-B14F-4D97-AF65-F5344CB8AC3E}">
        <p14:creationId xmlns:p14="http://schemas.microsoft.com/office/powerpoint/2010/main" val="34605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94" y="288000"/>
            <a:ext cx="4358699" cy="6263999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>
            <a:off x="288002" y="288001"/>
            <a:ext cx="6033505" cy="6265475"/>
            <a:chOff x="288001" y="288000"/>
            <a:chExt cx="6033505" cy="6265475"/>
          </a:xfrm>
          <a:solidFill>
            <a:schemeClr val="bg2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9600" y="2556000"/>
            <a:ext cx="45684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9600" y="4650973"/>
            <a:ext cx="4568400" cy="795671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2412001" y="5998496"/>
            <a:ext cx="3722099" cy="371475"/>
          </a:xfrm>
        </p:spPr>
        <p:txBody>
          <a:bodyPr anchor="b" anchorCtr="0"/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268675" indent="0">
              <a:buNone/>
              <a:defRPr/>
            </a:lvl2pPr>
            <a:lvl4pPr marL="864000" indent="0">
              <a:buNone/>
              <a:defRPr/>
            </a:lvl4pPr>
          </a:lstStyle>
          <a:p>
            <a:pPr lvl="0"/>
            <a:r>
              <a:rPr lang="nl-NL" dirty="0" smtClean="0"/>
              <a:t>Klik om de modelstijlen te bewerken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9" y="576000"/>
            <a:ext cx="174757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9" y="5689437"/>
            <a:ext cx="1293879" cy="6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29325" y="5655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952751" y="6339600"/>
            <a:ext cx="99812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smtClean="0"/>
              <a:t>16/10/2015</a:t>
            </a:r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29325" y="1677075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 smtClean="0"/>
          </a:p>
          <a:p>
            <a:pPr lvl="4"/>
            <a:endParaRPr lang="nl-BE" dirty="0"/>
          </a:p>
        </p:txBody>
      </p:sp>
      <p:pic>
        <p:nvPicPr>
          <p:cNvPr id="13" name="Afbeelding 1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88000" cy="6858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4" y="6000075"/>
            <a:ext cx="1733762" cy="714310"/>
          </a:xfrm>
          <a:prstGeom prst="rect">
            <a:avLst/>
          </a:prstGeom>
        </p:spPr>
      </p:pic>
      <p:sp>
        <p:nvSpPr>
          <p:cNvPr id="25" name="Tijdelijke aanduiding voor datum 1"/>
          <p:cNvSpPr txBox="1">
            <a:spLocks/>
          </p:cNvSpPr>
          <p:nvPr/>
        </p:nvSpPr>
        <p:spPr>
          <a:xfrm>
            <a:off x="7572375" y="6339600"/>
            <a:ext cx="1159412" cy="360000"/>
          </a:xfrm>
          <a:prstGeom prst="rect">
            <a:avLst/>
          </a:prstGeom>
        </p:spPr>
        <p:txBody>
          <a:bodyPr anchor="ctr" anchorCtr="0"/>
          <a:lstStyle>
            <a:defPPr>
              <a:defRPr lang="nl-B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dirty="0" smtClean="0"/>
              <a:t>May 11,2016</a:t>
            </a:r>
            <a:endParaRPr lang="nl-BE" dirty="0"/>
          </a:p>
        </p:txBody>
      </p:sp>
      <p:sp>
        <p:nvSpPr>
          <p:cNvPr id="26" name="Tijdelijke aanduiding voor dianummer 3"/>
          <p:cNvSpPr txBox="1">
            <a:spLocks/>
          </p:cNvSpPr>
          <p:nvPr/>
        </p:nvSpPr>
        <p:spPr>
          <a:xfrm>
            <a:off x="8639175" y="6339600"/>
            <a:ext cx="438150" cy="360000"/>
          </a:xfrm>
          <a:prstGeom prst="rect">
            <a:avLst/>
          </a:prstGeom>
        </p:spPr>
        <p:txBody>
          <a:bodyPr anchor="ctr" anchorCtr="0"/>
          <a:lstStyle>
            <a:defPPr>
              <a:defRPr lang="nl-B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92AD3B4-D906-4191-84FB-4FE613E48036}" type="slidenum">
              <a:rPr lang="nl-BE" smtClean="0"/>
              <a:pPr algn="l"/>
              <a:t>‹nr.›</a:t>
            </a:fld>
            <a:endParaRPr lang="nl-BE" dirty="0"/>
          </a:p>
        </p:txBody>
      </p:sp>
      <p:sp>
        <p:nvSpPr>
          <p:cNvPr id="27" name="Tekstvak 26"/>
          <p:cNvSpPr txBox="1"/>
          <p:nvPr/>
        </p:nvSpPr>
        <p:spPr>
          <a:xfrm>
            <a:off x="8572500" y="6403147"/>
            <a:ext cx="24237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nl-B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│</a:t>
            </a:r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7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0000" marR="0" indent="-270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222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4675" marR="0" indent="-306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bg1">
            <a:lumMod val="50000"/>
          </a:schemeClr>
        </a:buClr>
        <a:buSzPct val="75000"/>
        <a:buFont typeface="Calibri" panose="020F0502020204030204" pitchFamily="34" charset="0"/>
        <a:buChar char="→"/>
        <a:tabLst/>
        <a:defRPr sz="2200" kern="1200" spc="0" baseline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 typeface="Wingdings 2" panose="05020102010507070707" pitchFamily="18" charset="2"/>
        <a:buChar char=""/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 typeface="Calibri" panose="020F0502020204030204" pitchFamily="34" charset="0"/>
        <a:buChar char="→"/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 typeface="Webdings" panose="05030102010509060703" pitchFamily="18" charset="2"/>
        <a:buChar char=""/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29325" y="5655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952751" y="6339600"/>
            <a:ext cx="99812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 smtClean="0"/>
              <a:t>18/02/2015</a:t>
            </a:r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29325" y="1677075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54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0000" marR="0" indent="-270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222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4675" marR="0" indent="-306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bg1">
            <a:lumMod val="50000"/>
          </a:schemeClr>
        </a:buClr>
        <a:buSzPct val="75000"/>
        <a:buFont typeface="Calibri" panose="020F0502020204030204" pitchFamily="34" charset="0"/>
        <a:buChar char="→"/>
        <a:tabLst/>
        <a:defRPr sz="2200" kern="1200" spc="0" baseline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 typeface="Wingdings 2" panose="05020102010507070707" pitchFamily="18" charset="2"/>
        <a:buChar char=""/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 typeface="Calibri" panose="020F0502020204030204" pitchFamily="34" charset="0"/>
        <a:buChar char="→"/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 typeface="Webdings" panose="05030102010509060703" pitchFamily="18" charset="2"/>
        <a:buChar char=""/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Monitoring of SPP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Practical approach </a:t>
            </a:r>
            <a:r>
              <a:rPr lang="nl-BE" dirty="0" err="1" smtClean="0"/>
              <a:t>to</a:t>
            </a:r>
            <a:r>
              <a:rPr lang="nl-BE" dirty="0" smtClean="0"/>
              <a:t> SPP monitoring </a:t>
            </a:r>
            <a:r>
              <a:rPr lang="nl-BE" dirty="0" err="1" smtClean="0"/>
              <a:t>within</a:t>
            </a:r>
            <a:r>
              <a:rPr lang="nl-BE" dirty="0" smtClean="0"/>
              <a:t> the </a:t>
            </a:r>
            <a:r>
              <a:rPr lang="nl-BE" dirty="0" err="1" smtClean="0"/>
              <a:t>Flemish</a:t>
            </a:r>
            <a:r>
              <a:rPr lang="nl-BE" dirty="0" smtClean="0"/>
              <a:t> Environment, Nature </a:t>
            </a:r>
            <a:r>
              <a:rPr lang="nl-BE" dirty="0" err="1" smtClean="0"/>
              <a:t>and</a:t>
            </a:r>
            <a:r>
              <a:rPr lang="nl-BE" dirty="0" smtClean="0"/>
              <a:t> Energy </a:t>
            </a:r>
            <a:r>
              <a:rPr lang="nl-BE" dirty="0" err="1" smtClean="0"/>
              <a:t>Department</a:t>
            </a:r>
            <a:r>
              <a:rPr lang="nl-BE" dirty="0" smtClean="0"/>
              <a:t> (ENED)</a:t>
            </a:r>
            <a:endParaRPr lang="nl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Els Verwimp │ May 11, 2016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0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 smtClean="0"/>
              <a:t> (1/1/2015 – 12/31/2015)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58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Results</a:t>
            </a:r>
            <a:r>
              <a:rPr lang="nl-BE" dirty="0"/>
              <a:t> (1/1/2015 – 12/31/2015)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>
          <a:xfrm>
            <a:off x="741872" y="3862252"/>
            <a:ext cx="7905327" cy="1166909"/>
          </a:xfrm>
        </p:spPr>
        <p:txBody>
          <a:bodyPr/>
          <a:lstStyle/>
          <a:p>
            <a:pPr marL="0" indent="0">
              <a:buNone/>
            </a:pPr>
            <a:r>
              <a:rPr lang="nl-BE" dirty="0" err="1" smtClean="0"/>
              <a:t>Results</a:t>
            </a:r>
            <a:r>
              <a:rPr lang="nl-BE" dirty="0" smtClean="0"/>
              <a:t> 2015</a:t>
            </a:r>
          </a:p>
          <a:p>
            <a:pPr lvl="1"/>
            <a:r>
              <a:rPr lang="nl-BE" dirty="0" smtClean="0"/>
              <a:t>% SPP in €</a:t>
            </a:r>
            <a:r>
              <a:rPr lang="nl-BE" dirty="0"/>
              <a:t>: </a:t>
            </a:r>
            <a:r>
              <a:rPr lang="nl-BE" dirty="0" smtClean="0"/>
              <a:t>72,40%</a:t>
            </a:r>
          </a:p>
          <a:p>
            <a:pPr lvl="1"/>
            <a:r>
              <a:rPr lang="nl-BE" dirty="0" smtClean="0"/>
              <a:t>% SPP in </a:t>
            </a:r>
            <a:r>
              <a:rPr lang="nl-BE" dirty="0" err="1" smtClean="0"/>
              <a:t>numbers</a:t>
            </a:r>
            <a:r>
              <a:rPr lang="nl-BE" dirty="0"/>
              <a:t>: </a:t>
            </a:r>
            <a:r>
              <a:rPr lang="nl-BE" dirty="0" smtClean="0"/>
              <a:t>66,83%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581417" y="2104800"/>
                <a:ext cx="8237640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solidFill>
                            <a:schemeClr val="tx1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% </m:t>
                      </m:r>
                      <m:r>
                        <a:rPr lang="nl-BE" b="0" i="1" smtClean="0">
                          <a:solidFill>
                            <a:schemeClr val="tx1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𝑆𝑃𝑃</m:t>
                      </m:r>
                      <m:r>
                        <a:rPr lang="nl-BE" i="1" smtClean="0">
                          <a:solidFill>
                            <a:schemeClr val="tx1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nl-BE" b="0" i="1" smtClean="0">
                          <a:solidFill>
                            <a:schemeClr val="tx1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𝑃𝑟𝑜𝑐𝑢𝑟𝑒𝑚𝑒𝑛𝑡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𝑑𝑜𝑠𝑠𝑖𝑒𝑟𝑠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𝑢𝑠𝑖𝑛𝑔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𝑚𝑖𝑛𝑖𝑚𝑢𝑚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𝑆𝑃𝑃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𝑐𝑟𝑖𝑡𝑒𝑟𝑖𝑎</m:t>
                          </m:r>
                        </m:num>
                        <m:den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𝑃𝑟𝑜𝑐𝑢𝑟𝑒𝑚𝑒𝑛𝑡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𝑑𝑜𝑠𝑠𝑖𝑒𝑟𝑠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𝑓𝑜𝑟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𝑤h𝑖𝑐h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𝑚𝑖𝑛𝑖𝑚𝑢𝑚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𝑆𝑃𝑃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𝑐𝑟𝑖𝑡𝑒𝑟𝑖𝑎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nl-B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𝑒𝑥𝑖𝑠𝑡</m:t>
                          </m:r>
                        </m:den>
                      </m:f>
                      <m:r>
                        <a:rPr lang="nl-B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libri" panose="020F0502020204030204" pitchFamily="34" charset="0"/>
                        </a:rPr>
                        <m:t>×100</m:t>
                      </m:r>
                    </m:oMath>
                  </m:oMathPara>
                </a14:m>
                <a:endParaRPr lang="nl-BE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17" y="2104800"/>
                <a:ext cx="8237640" cy="6668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5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results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actions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72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ek 12"/>
          <p:cNvGraphicFramePr/>
          <p:nvPr>
            <p:extLst>
              <p:ext uri="{D42A27DB-BD31-4B8C-83A1-F6EECF244321}">
                <p14:modId xmlns:p14="http://schemas.microsoft.com/office/powerpoint/2010/main" val="4052529977"/>
              </p:ext>
            </p:extLst>
          </p:nvPr>
        </p:nvGraphicFramePr>
        <p:xfrm>
          <a:off x="1210451" y="1222494"/>
          <a:ext cx="7483793" cy="462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 smtClean="0"/>
              <a:t> (1/1/2015 – 12/31/2015)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4917868" y="1602617"/>
            <a:ext cx="3766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76% study / research</a:t>
            </a:r>
          </a:p>
          <a:p>
            <a:r>
              <a:rPr lang="en-US" sz="16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future criteria </a:t>
            </a:r>
            <a:r>
              <a:rPr lang="en-US" sz="16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actualisation</a:t>
            </a:r>
            <a:endParaRPr lang="en-US" sz="16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5346804" y="2187393"/>
            <a:ext cx="346180" cy="376235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ep 18"/>
          <p:cNvGrpSpPr/>
          <p:nvPr/>
        </p:nvGrpSpPr>
        <p:grpSpPr>
          <a:xfrm>
            <a:off x="4246828" y="4978003"/>
            <a:ext cx="3813160" cy="338554"/>
            <a:chOff x="4246828" y="5092303"/>
            <a:chExt cx="3813160" cy="338554"/>
          </a:xfrm>
        </p:grpSpPr>
        <p:sp>
          <p:nvSpPr>
            <p:cNvPr id="18" name="Rechthoek 17"/>
            <p:cNvSpPr/>
            <p:nvPr/>
          </p:nvSpPr>
          <p:spPr>
            <a:xfrm>
              <a:off x="4352925" y="5092303"/>
              <a:ext cx="6477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246828" y="5092303"/>
              <a:ext cx="38131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 </a:t>
              </a:r>
              <a:r>
                <a:rPr lang="nl-BE" sz="1600" dirty="0" err="1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</a:t>
              </a:r>
              <a:r>
                <a:rPr lang="nl-BE" sz="16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nl-BE" sz="1600" dirty="0" err="1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future</a:t>
              </a:r>
              <a:r>
                <a:rPr lang="nl-BE" sz="16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criteria </a:t>
              </a:r>
              <a:r>
                <a:rPr lang="nl-BE" sz="1600" dirty="0" err="1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development</a:t>
              </a:r>
              <a:endParaRPr lang="nl-BE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echteraccolade 16"/>
          <p:cNvSpPr/>
          <p:nvPr/>
        </p:nvSpPr>
        <p:spPr>
          <a:xfrm>
            <a:off x="4029075" y="4476750"/>
            <a:ext cx="219075" cy="1372798"/>
          </a:xfrm>
          <a:prstGeom prst="rightBrace">
            <a:avLst>
              <a:gd name="adj1" fmla="val 54710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4" name="Rechte verbindingslijn met pijl 13"/>
          <p:cNvCxnSpPr/>
          <p:nvPr/>
        </p:nvCxnSpPr>
        <p:spPr>
          <a:xfrm flipH="1">
            <a:off x="2114551" y="4086225"/>
            <a:ext cx="1" cy="32385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210451" y="4362450"/>
            <a:ext cx="30255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09625" algn="l"/>
              </a:tabLst>
            </a:pPr>
            <a:r>
              <a:rPr lang="en-GB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59,87%	ICT services / Software</a:t>
            </a:r>
          </a:p>
          <a:p>
            <a:pPr>
              <a:tabLst>
                <a:tab pos="809625" algn="l"/>
              </a:tabLst>
            </a:pPr>
            <a:r>
              <a:rPr lang="en-GB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7,58%	Infrastructure works</a:t>
            </a:r>
          </a:p>
          <a:p>
            <a:pPr>
              <a:tabLst>
                <a:tab pos="809625" algn="l"/>
              </a:tabLst>
            </a:pPr>
            <a:r>
              <a:rPr lang="en-GB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5,29%	Legal counsel</a:t>
            </a:r>
          </a:p>
          <a:p>
            <a:pPr>
              <a:tabLst>
                <a:tab pos="809625" algn="l"/>
              </a:tabLst>
            </a:pPr>
            <a:r>
              <a:rPr lang="en-GB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3,89%	Communication</a:t>
            </a:r>
          </a:p>
          <a:p>
            <a:pPr>
              <a:tabLst>
                <a:tab pos="809625" algn="l"/>
              </a:tabLst>
            </a:pPr>
            <a:r>
              <a:rPr lang="en-GB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3,44%	Maintenance of vehicles</a:t>
            </a:r>
          </a:p>
          <a:p>
            <a:pPr>
              <a:tabLst>
                <a:tab pos="809625" algn="l"/>
              </a:tabLst>
            </a:pPr>
            <a:r>
              <a:rPr lang="en-GB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19,94%	Other</a:t>
            </a:r>
          </a:p>
        </p:txBody>
      </p:sp>
    </p:spTree>
    <p:extLst>
      <p:ext uri="{BB962C8B-B14F-4D97-AF65-F5344CB8AC3E}">
        <p14:creationId xmlns:p14="http://schemas.microsoft.com/office/powerpoint/2010/main" val="36344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fiek 22"/>
          <p:cNvGraphicFramePr/>
          <p:nvPr>
            <p:extLst>
              <p:ext uri="{D42A27DB-BD31-4B8C-83A1-F6EECF244321}">
                <p14:modId xmlns:p14="http://schemas.microsoft.com/office/powerpoint/2010/main" val="2719719217"/>
              </p:ext>
            </p:extLst>
          </p:nvPr>
        </p:nvGraphicFramePr>
        <p:xfrm>
          <a:off x="1209599" y="1357350"/>
          <a:ext cx="74844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 types of action </a:t>
            </a:r>
            <a:r>
              <a:rPr lang="nl-BE" dirty="0" err="1" smtClean="0"/>
              <a:t>necessary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1) </a:t>
            </a:r>
            <a:r>
              <a:rPr lang="nl-BE" dirty="0" err="1" smtClean="0"/>
              <a:t>Use</a:t>
            </a:r>
            <a:r>
              <a:rPr lang="nl-BE" dirty="0" smtClean="0"/>
              <a:t> of SPP in </a:t>
            </a:r>
            <a:r>
              <a:rPr lang="nl-BE" dirty="0" err="1" smtClean="0"/>
              <a:t>framework</a:t>
            </a:r>
            <a:r>
              <a:rPr lang="nl-BE" dirty="0" smtClean="0"/>
              <a:t> </a:t>
            </a:r>
            <a:r>
              <a:rPr lang="nl-BE" dirty="0" err="1" smtClean="0"/>
              <a:t>contracts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 rot="18900000">
            <a:off x="3363252" y="4648886"/>
            <a:ext cx="1440000" cy="232982"/>
          </a:xfrm>
          <a:prstGeom prst="rect">
            <a:avLst/>
          </a:prstGeom>
          <a:solidFill>
            <a:srgbClr val="70AD47">
              <a:alpha val="25098"/>
            </a:srgb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 rot="18900000">
            <a:off x="4118499" y="4551940"/>
            <a:ext cx="1158452" cy="234000"/>
          </a:xfrm>
          <a:prstGeom prst="rect">
            <a:avLst/>
          </a:prstGeom>
          <a:solidFill>
            <a:srgbClr val="70AD47">
              <a:alpha val="25098"/>
            </a:srgb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 rot="18900000">
            <a:off x="1047250" y="4737699"/>
            <a:ext cx="1656000" cy="234000"/>
          </a:xfrm>
          <a:prstGeom prst="rect">
            <a:avLst/>
          </a:prstGeom>
          <a:solidFill>
            <a:srgbClr val="70AD47">
              <a:alpha val="25098"/>
            </a:srgb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 rot="18900000">
            <a:off x="2424270" y="4384207"/>
            <a:ext cx="656172" cy="234000"/>
          </a:xfrm>
          <a:prstGeom prst="rect">
            <a:avLst/>
          </a:prstGeom>
          <a:solidFill>
            <a:srgbClr val="70AD47">
              <a:alpha val="25098"/>
            </a:srgb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 rot="18900000">
            <a:off x="2997802" y="4367463"/>
            <a:ext cx="637906" cy="234000"/>
          </a:xfrm>
          <a:prstGeom prst="rect">
            <a:avLst/>
          </a:prstGeom>
          <a:solidFill>
            <a:srgbClr val="70AD47">
              <a:alpha val="25098"/>
            </a:srgb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 rot="18900000">
            <a:off x="2443534" y="4813334"/>
            <a:ext cx="1905549" cy="234000"/>
          </a:xfrm>
          <a:prstGeom prst="rect">
            <a:avLst/>
          </a:prstGeom>
          <a:solidFill>
            <a:srgbClr val="70AD47">
              <a:alpha val="25098"/>
            </a:srgb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/>
          <p:cNvSpPr/>
          <p:nvPr/>
        </p:nvSpPr>
        <p:spPr>
          <a:xfrm rot="18900000">
            <a:off x="5741098" y="4544612"/>
            <a:ext cx="1145493" cy="234000"/>
          </a:xfrm>
          <a:prstGeom prst="rect">
            <a:avLst/>
          </a:prstGeom>
          <a:solidFill>
            <a:srgbClr val="70AD47">
              <a:alpha val="25098"/>
            </a:srgb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 rot="18900000">
            <a:off x="6529651" y="4442871"/>
            <a:ext cx="857722" cy="234000"/>
          </a:xfrm>
          <a:prstGeom prst="rect">
            <a:avLst/>
          </a:prstGeom>
          <a:solidFill>
            <a:srgbClr val="70AD47">
              <a:alpha val="25098"/>
            </a:srgb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2893332" y="5502636"/>
            <a:ext cx="227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 </a:t>
            </a:r>
            <a:r>
              <a:rPr lang="nl-BE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contracts</a:t>
            </a:r>
            <a:r>
              <a:rPr lang="nl-B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916642" y="5769431"/>
            <a:ext cx="201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nl-BE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nl-B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SPP criteria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2916642" y="6061531"/>
            <a:ext cx="297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Monitoring on contract level</a:t>
            </a:r>
          </a:p>
        </p:txBody>
      </p:sp>
      <p:sp>
        <p:nvSpPr>
          <p:cNvPr id="18" name="Rechteraccolade 17"/>
          <p:cNvSpPr/>
          <p:nvPr/>
        </p:nvSpPr>
        <p:spPr>
          <a:xfrm>
            <a:off x="5863151" y="5863415"/>
            <a:ext cx="108859" cy="495926"/>
          </a:xfrm>
          <a:prstGeom prst="rightBrace">
            <a:avLst>
              <a:gd name="adj1" fmla="val 59651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/>
          <p:cNvSpPr txBox="1"/>
          <p:nvPr/>
        </p:nvSpPr>
        <p:spPr>
          <a:xfrm>
            <a:off x="5936630" y="5780349"/>
            <a:ext cx="3042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lang="nl-BE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</a:t>
            </a:r>
            <a:endParaRPr lang="nl-BE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(ENED ≠ </a:t>
            </a:r>
            <a:r>
              <a:rPr lang="nl-BE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contracting</a:t>
            </a:r>
            <a:r>
              <a:rPr lang="nl-B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authority</a:t>
            </a:r>
            <a:r>
              <a:rPr lang="nl-B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45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0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6" grpId="0" animBg="1"/>
      <p:bldP spid="16" grpId="1" animBg="1"/>
      <p:bldP spid="16" grpId="2" animBg="1"/>
      <p:bldP spid="9" grpId="0"/>
      <p:bldP spid="17" grpId="0"/>
      <p:bldP spid="19" grpId="0"/>
      <p:bldP spid="18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ek 10"/>
          <p:cNvGraphicFramePr/>
          <p:nvPr>
            <p:extLst>
              <p:ext uri="{D42A27DB-BD31-4B8C-83A1-F6EECF244321}">
                <p14:modId xmlns:p14="http://schemas.microsoft.com/office/powerpoint/2010/main" val="2848364045"/>
              </p:ext>
            </p:extLst>
          </p:nvPr>
        </p:nvGraphicFramePr>
        <p:xfrm>
          <a:off x="1209599" y="1357350"/>
          <a:ext cx="74844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</a:t>
            </a:r>
            <a:r>
              <a:rPr lang="nl-BE" dirty="0" smtClean="0"/>
              <a:t> types of action </a:t>
            </a:r>
            <a:r>
              <a:rPr lang="nl-BE" dirty="0" err="1" smtClean="0"/>
              <a:t>necessary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2) Talk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procurers</a:t>
            </a:r>
            <a:r>
              <a:rPr lang="nl-BE" dirty="0" smtClean="0"/>
              <a:t> on SPP</a:t>
            </a:r>
            <a:endParaRPr lang="nl-BE" dirty="0"/>
          </a:p>
        </p:txBody>
      </p:sp>
      <p:sp>
        <p:nvSpPr>
          <p:cNvPr id="13" name="Rechthoek 12"/>
          <p:cNvSpPr/>
          <p:nvPr/>
        </p:nvSpPr>
        <p:spPr>
          <a:xfrm rot="18900000">
            <a:off x="2972210" y="4368035"/>
            <a:ext cx="637906" cy="234000"/>
          </a:xfrm>
          <a:prstGeom prst="rect">
            <a:avLst/>
          </a:prstGeom>
          <a:solidFill>
            <a:schemeClr val="accent2">
              <a:alpha val="25098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 rot="18900000">
            <a:off x="7306623" y="4346148"/>
            <a:ext cx="576000" cy="234000"/>
          </a:xfrm>
          <a:prstGeom prst="rect">
            <a:avLst/>
          </a:prstGeom>
          <a:solidFill>
            <a:schemeClr val="accent2">
              <a:alpha val="25098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/>
          <p:cNvSpPr txBox="1"/>
          <p:nvPr/>
        </p:nvSpPr>
        <p:spPr>
          <a:xfrm>
            <a:off x="2565463" y="5629959"/>
            <a:ext cx="1809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procurers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nl-BE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hthoek 20"/>
          <p:cNvSpPr/>
          <p:nvPr/>
        </p:nvSpPr>
        <p:spPr>
          <a:xfrm rot="18900000">
            <a:off x="7442029" y="4511612"/>
            <a:ext cx="1044000" cy="234000"/>
          </a:xfrm>
          <a:prstGeom prst="rect">
            <a:avLst/>
          </a:prstGeom>
          <a:solidFill>
            <a:schemeClr val="accent2">
              <a:alpha val="25098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 21"/>
          <p:cNvSpPr/>
          <p:nvPr/>
        </p:nvSpPr>
        <p:spPr>
          <a:xfrm rot="18900000">
            <a:off x="4178730" y="4755386"/>
            <a:ext cx="1733498" cy="234000"/>
          </a:xfrm>
          <a:prstGeom prst="rect">
            <a:avLst/>
          </a:prstGeom>
          <a:solidFill>
            <a:schemeClr val="accent2">
              <a:alpha val="25098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2599350" y="5934075"/>
            <a:ext cx="201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SPP criteria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2599349" y="6213991"/>
            <a:ext cx="433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contracts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00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2" grpId="0"/>
      <p:bldP spid="21" grpId="0" animBg="1"/>
      <p:bldP spid="21" grpId="1" animBg="1"/>
      <p:bldP spid="22" grpId="0" animBg="1"/>
      <p:bldP spid="22" grpId="1" animBg="1"/>
      <p:bldP spid="5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</a:t>
            </a:r>
            <a:r>
              <a:rPr lang="nl-BE" dirty="0" smtClean="0"/>
              <a:t> </a:t>
            </a:r>
            <a:r>
              <a:rPr lang="nl-BE" dirty="0"/>
              <a:t>types of action </a:t>
            </a:r>
            <a:r>
              <a:rPr lang="nl-BE" dirty="0" err="1"/>
              <a:t>necessary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3) </a:t>
            </a:r>
            <a:r>
              <a:rPr lang="nl-BE" dirty="0" err="1" smtClean="0"/>
              <a:t>Improve</a:t>
            </a:r>
            <a:r>
              <a:rPr lang="nl-BE" dirty="0" smtClean="0"/>
              <a:t> </a:t>
            </a:r>
            <a:r>
              <a:rPr lang="nl-BE" dirty="0" err="1" smtClean="0"/>
              <a:t>reporting</a:t>
            </a:r>
            <a:endParaRPr lang="nl-BE" dirty="0"/>
          </a:p>
        </p:txBody>
      </p:sp>
      <p:graphicFrame>
        <p:nvGraphicFramePr>
          <p:cNvPr id="6" name="Grafiek 5"/>
          <p:cNvGraphicFramePr/>
          <p:nvPr>
            <p:extLst>
              <p:ext uri="{D42A27DB-BD31-4B8C-83A1-F6EECF244321}">
                <p14:modId xmlns:p14="http://schemas.microsoft.com/office/powerpoint/2010/main" val="3597373348"/>
              </p:ext>
            </p:extLst>
          </p:nvPr>
        </p:nvGraphicFramePr>
        <p:xfrm>
          <a:off x="1228726" y="1590673"/>
          <a:ext cx="5381624" cy="401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143375" y="2733675"/>
            <a:ext cx="4911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nl-BE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orm </a:t>
            </a:r>
            <a:r>
              <a:rPr lang="nl-BE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nl-B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nl-B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BE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handwritten</a:t>
            </a:r>
            <a:r>
              <a:rPr lang="nl-B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nl-BE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nl-B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l-B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Short term: talk </a:t>
            </a:r>
            <a:r>
              <a:rPr lang="nl-BE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BE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procurers</a:t>
            </a:r>
            <a:r>
              <a:rPr lang="nl-BE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(december 2015)</a:t>
            </a:r>
            <a:endParaRPr lang="nl-BE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Long term (2017): </a:t>
            </a:r>
            <a:r>
              <a:rPr lang="nl-BE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mandatory</a:t>
            </a:r>
            <a:r>
              <a:rPr lang="nl-BE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endParaRPr lang="nl-BE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305425" y="3672364"/>
            <a:ext cx="3447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Unclear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roductgroup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descriptions</a:t>
            </a:r>
            <a:endParaRPr lang="nl-BE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Change 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descriptions</a:t>
            </a:r>
            <a:endParaRPr lang="nl-BE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november 2015</a:t>
            </a:r>
          </a:p>
          <a:p>
            <a:r>
              <a:rPr lang="nl-B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First 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nl-BE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nl-BE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endParaRPr lang="nl-BE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ek 8"/>
          <p:cNvGraphicFramePr/>
          <p:nvPr>
            <p:extLst>
              <p:ext uri="{D42A27DB-BD31-4B8C-83A1-F6EECF244321}">
                <p14:modId xmlns:p14="http://schemas.microsoft.com/office/powerpoint/2010/main" val="2642118131"/>
              </p:ext>
            </p:extLst>
          </p:nvPr>
        </p:nvGraphicFramePr>
        <p:xfrm>
          <a:off x="1422082" y="2076450"/>
          <a:ext cx="6807518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Prioritise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actions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>
          <a:xfrm>
            <a:off x="1231200" y="1677600"/>
            <a:ext cx="7416000" cy="3323025"/>
          </a:xfrm>
        </p:spPr>
        <p:txBody>
          <a:bodyPr/>
          <a:lstStyle/>
          <a:p>
            <a:r>
              <a:rPr lang="nl-BE" dirty="0" smtClean="0"/>
              <a:t>Time is </a:t>
            </a:r>
            <a:r>
              <a:rPr lang="nl-BE" dirty="0" err="1" smtClean="0"/>
              <a:t>limited</a:t>
            </a:r>
            <a:r>
              <a:rPr lang="nl-BE" dirty="0" smtClean="0"/>
              <a:t>: </a:t>
            </a:r>
            <a:r>
              <a:rPr lang="nl-BE" dirty="0" err="1" smtClean="0"/>
              <a:t>prioritise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actions!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314575" y="241708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0,0064%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896100" y="241708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76,01%</a:t>
            </a:r>
          </a:p>
        </p:txBody>
      </p:sp>
      <p:cxnSp>
        <p:nvCxnSpPr>
          <p:cNvPr id="7" name="Rechte verbindingslijn met pijl 6"/>
          <p:cNvCxnSpPr>
            <a:stCxn id="5" idx="3"/>
            <a:endCxn id="8" idx="1"/>
          </p:cNvCxnSpPr>
          <p:nvPr/>
        </p:nvCxnSpPr>
        <p:spPr>
          <a:xfrm>
            <a:off x="3307154" y="2601754"/>
            <a:ext cx="3588946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9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85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Conclusions</a:t>
            </a:r>
            <a:r>
              <a:rPr lang="nl-BE" dirty="0" smtClean="0"/>
              <a:t> on SPP monitoring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BE" dirty="0" smtClean="0"/>
              <a:t>SPP monitoring is important:</a:t>
            </a:r>
          </a:p>
          <a:p>
            <a:pPr lvl="1"/>
            <a:r>
              <a:rPr lang="nl-BE" dirty="0" err="1" smtClean="0"/>
              <a:t>To</a:t>
            </a:r>
            <a:r>
              <a:rPr lang="nl-BE" dirty="0" smtClean="0"/>
              <a:t> check </a:t>
            </a:r>
            <a:r>
              <a:rPr lang="en-GB" dirty="0" smtClean="0"/>
              <a:t>weather</a:t>
            </a:r>
            <a:r>
              <a:rPr lang="nl-BE" dirty="0" smtClean="0"/>
              <a:t> </a:t>
            </a:r>
            <a:r>
              <a:rPr lang="nl-BE" dirty="0" err="1" smtClean="0"/>
              <a:t>you’ve</a:t>
            </a:r>
            <a:r>
              <a:rPr lang="nl-BE" dirty="0" smtClean="0"/>
              <a:t> </a:t>
            </a:r>
            <a:r>
              <a:rPr lang="nl-BE" dirty="0" err="1" smtClean="0"/>
              <a:t>reached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goal (</a:t>
            </a:r>
            <a:r>
              <a:rPr lang="nl-BE" dirty="0" err="1" smtClean="0"/>
              <a:t>results</a:t>
            </a:r>
            <a:r>
              <a:rPr lang="nl-BE" dirty="0" smtClean="0"/>
              <a:t>)</a:t>
            </a:r>
          </a:p>
          <a:p>
            <a:pPr lvl="1"/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improve</a:t>
            </a:r>
            <a:r>
              <a:rPr lang="nl-BE" dirty="0" smtClean="0"/>
              <a:t> the system (actions)</a:t>
            </a:r>
          </a:p>
          <a:p>
            <a:pPr lvl="2"/>
            <a:r>
              <a:rPr lang="nl-BE" dirty="0" err="1" smtClean="0"/>
              <a:t>Improve</a:t>
            </a:r>
            <a:r>
              <a:rPr lang="nl-BE" dirty="0" smtClean="0"/>
              <a:t> the monitoring</a:t>
            </a:r>
          </a:p>
          <a:p>
            <a:pPr lvl="2"/>
            <a:r>
              <a:rPr lang="nl-BE" dirty="0" err="1" smtClean="0"/>
              <a:t>Improve</a:t>
            </a:r>
            <a:r>
              <a:rPr lang="nl-BE" dirty="0" smtClean="0"/>
              <a:t> the (</a:t>
            </a:r>
            <a:r>
              <a:rPr lang="nl-BE" dirty="0" err="1" smtClean="0"/>
              <a:t>knowledge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availability of) SPP criteria</a:t>
            </a:r>
          </a:p>
          <a:p>
            <a:r>
              <a:rPr lang="nl-BE" dirty="0" err="1" smtClean="0"/>
              <a:t>Every</a:t>
            </a:r>
            <a:r>
              <a:rPr lang="nl-BE" dirty="0" smtClean="0"/>
              <a:t> system has </a:t>
            </a:r>
            <a:r>
              <a:rPr lang="nl-BE" dirty="0" err="1" smtClean="0"/>
              <a:t>it’s</a:t>
            </a:r>
            <a:r>
              <a:rPr lang="nl-BE" dirty="0" smtClean="0"/>
              <a:t> </a:t>
            </a:r>
            <a:r>
              <a:rPr lang="nl-BE" dirty="0" err="1" smtClean="0"/>
              <a:t>downsides</a:t>
            </a:r>
            <a:r>
              <a:rPr lang="nl-BE" dirty="0" smtClean="0"/>
              <a:t> – </a:t>
            </a:r>
            <a:r>
              <a:rPr lang="nl-BE" dirty="0" err="1" smtClean="0"/>
              <a:t>Think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smtClean="0"/>
              <a:t>want </a:t>
            </a:r>
            <a:r>
              <a:rPr lang="nl-BE" dirty="0" err="1" smtClean="0"/>
              <a:t>to</a:t>
            </a:r>
            <a:r>
              <a:rPr lang="nl-BE" dirty="0" smtClean="0"/>
              <a:t> monitor</a:t>
            </a:r>
          </a:p>
        </p:txBody>
      </p:sp>
    </p:spTree>
    <p:extLst>
      <p:ext uri="{BB962C8B-B14F-4D97-AF65-F5344CB8AC3E}">
        <p14:creationId xmlns:p14="http://schemas.microsoft.com/office/powerpoint/2010/main" val="24147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02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6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Procurement </a:t>
            </a:r>
            <a:r>
              <a:rPr lang="nl-BE" dirty="0" err="1" smtClean="0"/>
              <a:t>within</a:t>
            </a:r>
            <a:r>
              <a:rPr lang="nl-BE" dirty="0" smtClean="0"/>
              <a:t> ENED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BE" dirty="0" smtClean="0"/>
              <a:t>ENED</a:t>
            </a:r>
          </a:p>
          <a:p>
            <a:pPr lvl="1"/>
            <a:r>
              <a:rPr lang="nl-BE" dirty="0" err="1" smtClean="0"/>
              <a:t>Personnel</a:t>
            </a:r>
            <a:r>
              <a:rPr lang="nl-BE" dirty="0" smtClean="0"/>
              <a:t>: ± 640</a:t>
            </a:r>
          </a:p>
          <a:p>
            <a:pPr lvl="1"/>
            <a:r>
              <a:rPr lang="nl-BE" dirty="0" smtClean="0"/>
              <a:t>12 </a:t>
            </a:r>
            <a:r>
              <a:rPr lang="nl-BE" dirty="0" err="1" smtClean="0"/>
              <a:t>divisions</a:t>
            </a:r>
            <a:endParaRPr lang="nl-BE" dirty="0" smtClean="0"/>
          </a:p>
          <a:p>
            <a:pPr lvl="1"/>
            <a:r>
              <a:rPr lang="nl-BE" dirty="0" smtClean="0"/>
              <a:t>10 </a:t>
            </a:r>
            <a:r>
              <a:rPr lang="nl-BE" dirty="0" err="1" smtClean="0"/>
              <a:t>locations</a:t>
            </a:r>
            <a:endParaRPr lang="nl-BE" dirty="0" smtClean="0"/>
          </a:p>
          <a:p>
            <a:r>
              <a:rPr lang="nl-BE" dirty="0" err="1" smtClean="0"/>
              <a:t>Procurement</a:t>
            </a:r>
            <a:endParaRPr lang="nl-BE" dirty="0" smtClean="0"/>
          </a:p>
          <a:p>
            <a:pPr lvl="1"/>
            <a:r>
              <a:rPr lang="nl-BE" dirty="0" err="1" smtClean="0"/>
              <a:t>Dispersed</a:t>
            </a:r>
            <a:r>
              <a:rPr lang="nl-BE" dirty="0" smtClean="0"/>
              <a:t> (</a:t>
            </a:r>
            <a:r>
              <a:rPr lang="nl-BE" dirty="0" err="1" smtClean="0"/>
              <a:t>everyone</a:t>
            </a:r>
            <a:r>
              <a:rPr lang="nl-BE" dirty="0" smtClean="0"/>
              <a:t> = </a:t>
            </a:r>
            <a:r>
              <a:rPr lang="nl-BE" dirty="0" err="1" smtClean="0"/>
              <a:t>potential</a:t>
            </a:r>
            <a:r>
              <a:rPr lang="nl-BE" dirty="0" smtClean="0"/>
              <a:t> </a:t>
            </a:r>
            <a:r>
              <a:rPr lang="nl-BE" dirty="0" err="1" smtClean="0"/>
              <a:t>procurer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Framework </a:t>
            </a:r>
            <a:r>
              <a:rPr lang="nl-BE" dirty="0" err="1" smtClean="0"/>
              <a:t>contracts</a:t>
            </a:r>
            <a:r>
              <a:rPr lang="nl-BE" dirty="0" smtClean="0"/>
              <a:t> are </a:t>
            </a:r>
            <a:r>
              <a:rPr lang="nl-BE" dirty="0" err="1" smtClean="0"/>
              <a:t>often</a:t>
            </a:r>
            <a:r>
              <a:rPr lang="nl-BE" dirty="0" smtClean="0"/>
              <a:t> </a:t>
            </a:r>
            <a:r>
              <a:rPr lang="nl-BE" dirty="0" err="1" smtClean="0"/>
              <a:t>used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(1 </a:t>
            </a:r>
            <a:r>
              <a:rPr lang="nl-BE" dirty="0" err="1" smtClean="0"/>
              <a:t>framework</a:t>
            </a:r>
            <a:r>
              <a:rPr lang="nl-BE" dirty="0" smtClean="0"/>
              <a:t> </a:t>
            </a:r>
            <a:r>
              <a:rPr lang="nl-BE" dirty="0" smtClean="0"/>
              <a:t>contract = </a:t>
            </a:r>
            <a:r>
              <a:rPr lang="nl-BE" dirty="0" smtClean="0"/>
              <a:t>1 </a:t>
            </a:r>
            <a:r>
              <a:rPr lang="nl-BE" dirty="0" err="1" smtClean="0"/>
              <a:t>procurer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Lots of small orders (&lt; €8.500: 84% in </a:t>
            </a:r>
            <a:r>
              <a:rPr lang="nl-BE" dirty="0" err="1" smtClean="0"/>
              <a:t>number</a:t>
            </a:r>
            <a:r>
              <a:rPr lang="nl-BE" dirty="0" smtClean="0"/>
              <a:t> </a:t>
            </a:r>
            <a:r>
              <a:rPr lang="nl-BE" dirty="0" smtClean="0">
                <a:latin typeface="Calibri"/>
                <a:cs typeface="Calibri"/>
              </a:rPr>
              <a:t>↔</a:t>
            </a:r>
            <a:r>
              <a:rPr lang="nl-BE" dirty="0" smtClean="0"/>
              <a:t> </a:t>
            </a:r>
            <a:r>
              <a:rPr lang="nl-BE" dirty="0"/>
              <a:t>6</a:t>
            </a:r>
            <a:r>
              <a:rPr lang="nl-BE" dirty="0" smtClean="0"/>
              <a:t>% in €)</a:t>
            </a:r>
          </a:p>
          <a:p>
            <a:pPr lvl="1"/>
            <a:r>
              <a:rPr lang="nl-BE" dirty="0" err="1" smtClean="0"/>
              <a:t>Procurement</a:t>
            </a:r>
            <a:r>
              <a:rPr lang="nl-BE" dirty="0" smtClean="0"/>
              <a:t> in 2015</a:t>
            </a:r>
          </a:p>
          <a:p>
            <a:pPr lvl="2"/>
            <a:r>
              <a:rPr lang="nl-BE" dirty="0" smtClean="0"/>
              <a:t>± 4.900 tenders / orders</a:t>
            </a:r>
          </a:p>
          <a:p>
            <a:pPr lvl="2"/>
            <a:r>
              <a:rPr lang="nl-BE" dirty="0" smtClean="0"/>
              <a:t>± €18.000.000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54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Why</a:t>
            </a:r>
            <a:r>
              <a:rPr lang="nl-BE" dirty="0" smtClean="0"/>
              <a:t> monitoring of SPP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BE" dirty="0" err="1" smtClean="0"/>
              <a:t>Government</a:t>
            </a:r>
            <a:r>
              <a:rPr lang="nl-BE" dirty="0" smtClean="0"/>
              <a:t> of </a:t>
            </a:r>
            <a:r>
              <a:rPr lang="nl-BE" dirty="0" err="1" smtClean="0"/>
              <a:t>Flanders</a:t>
            </a:r>
            <a:r>
              <a:rPr lang="nl-BE" dirty="0" smtClean="0"/>
              <a:t>: </a:t>
            </a:r>
            <a:r>
              <a:rPr lang="nl-BE" dirty="0" smtClean="0"/>
              <a:t>100% SPP </a:t>
            </a:r>
            <a:r>
              <a:rPr lang="nl-BE" dirty="0" err="1" smtClean="0"/>
              <a:t>by</a:t>
            </a:r>
            <a:r>
              <a:rPr lang="nl-BE" dirty="0" smtClean="0"/>
              <a:t> 2020</a:t>
            </a:r>
            <a:br>
              <a:rPr lang="nl-BE" dirty="0" smtClean="0"/>
            </a:br>
            <a:r>
              <a:rPr lang="nl-BE" dirty="0" smtClean="0"/>
              <a:t>SPP = </a:t>
            </a:r>
            <a:r>
              <a:rPr lang="nl-BE" dirty="0" err="1" smtClean="0"/>
              <a:t>sustainable</a:t>
            </a:r>
            <a:r>
              <a:rPr lang="nl-BE" dirty="0" smtClean="0"/>
              <a:t> public </a:t>
            </a:r>
            <a:r>
              <a:rPr lang="nl-BE" dirty="0" err="1" smtClean="0"/>
              <a:t>procurement</a:t>
            </a:r>
            <a:r>
              <a:rPr lang="nl-BE" dirty="0" smtClean="0"/>
              <a:t> (</a:t>
            </a:r>
            <a:r>
              <a:rPr lang="nl-BE" dirty="0" smtClean="0">
                <a:latin typeface="Calibri"/>
                <a:cs typeface="Calibri"/>
              </a:rPr>
              <a:t>↔</a:t>
            </a:r>
            <a:r>
              <a:rPr lang="nl-BE" dirty="0" smtClean="0"/>
              <a:t> GPP)</a:t>
            </a:r>
          </a:p>
          <a:p>
            <a:r>
              <a:rPr lang="nl-BE" dirty="0" smtClean="0"/>
              <a:t>ISO 14001 </a:t>
            </a:r>
            <a:r>
              <a:rPr lang="nl-BE" dirty="0" err="1" smtClean="0"/>
              <a:t>within</a:t>
            </a:r>
            <a:r>
              <a:rPr lang="nl-BE" dirty="0"/>
              <a:t> </a:t>
            </a:r>
            <a:r>
              <a:rPr lang="nl-BE" dirty="0" smtClean="0"/>
              <a:t>ENED</a:t>
            </a:r>
          </a:p>
          <a:p>
            <a:pPr lvl="1"/>
            <a:r>
              <a:rPr lang="nl-BE" dirty="0" smtClean="0"/>
              <a:t>3 goals </a:t>
            </a:r>
            <a:r>
              <a:rPr lang="nl-BE" dirty="0" err="1" smtClean="0"/>
              <a:t>for</a:t>
            </a:r>
            <a:r>
              <a:rPr lang="nl-BE" dirty="0" smtClean="0"/>
              <a:t> SPP</a:t>
            </a:r>
          </a:p>
          <a:p>
            <a:pPr lvl="2"/>
            <a:r>
              <a:rPr lang="nl-BE" dirty="0" smtClean="0"/>
              <a:t>2015 ≥ 25%</a:t>
            </a:r>
          </a:p>
          <a:p>
            <a:pPr lvl="2"/>
            <a:r>
              <a:rPr lang="nl-BE" dirty="0" smtClean="0"/>
              <a:t>2018 ≥ 75%</a:t>
            </a:r>
          </a:p>
          <a:p>
            <a:pPr lvl="2"/>
            <a:r>
              <a:rPr lang="nl-BE" dirty="0" smtClean="0"/>
              <a:t>2020: 100%</a:t>
            </a:r>
          </a:p>
          <a:p>
            <a:pPr lvl="1"/>
            <a:r>
              <a:rPr lang="nl-BE" dirty="0" smtClean="0"/>
              <a:t>For product </a:t>
            </a:r>
            <a:r>
              <a:rPr lang="nl-BE" dirty="0" err="1" smtClean="0"/>
              <a:t>groups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which</a:t>
            </a:r>
            <a:r>
              <a:rPr lang="nl-BE" dirty="0" smtClean="0"/>
              <a:t> minimum criteria are </a:t>
            </a:r>
            <a:r>
              <a:rPr lang="nl-BE" dirty="0" err="1" smtClean="0"/>
              <a:t>available</a:t>
            </a:r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6" name="Shape 60"/>
          <p:cNvSpPr txBox="1"/>
          <p:nvPr/>
        </p:nvSpPr>
        <p:spPr>
          <a:xfrm>
            <a:off x="1813331" y="4278154"/>
            <a:ext cx="7061552" cy="150067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  <a:tabLst>
                <a:tab pos="3138488" algn="ctr"/>
                <a:tab pos="6727825" algn="r"/>
              </a:tabLst>
            </a:pPr>
            <a:r>
              <a:rPr lang="en-GB" dirty="0" smtClean="0">
                <a:solidFill>
                  <a:srgbClr val="7F7F7F"/>
                </a:solidFill>
              </a:rPr>
              <a:t>Vehicles	Cleaning </a:t>
            </a:r>
            <a:r>
              <a:rPr lang="en-GB" dirty="0">
                <a:solidFill>
                  <a:srgbClr val="7F7F7F"/>
                </a:solidFill>
              </a:rPr>
              <a:t>products and </a:t>
            </a:r>
            <a:r>
              <a:rPr lang="en-GB" dirty="0" smtClean="0">
                <a:solidFill>
                  <a:srgbClr val="7F7F7F"/>
                </a:solidFill>
              </a:rPr>
              <a:t>services	Furniture</a:t>
            </a:r>
            <a:endParaRPr lang="en-GB" dirty="0">
              <a:solidFill>
                <a:srgbClr val="7F7F7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  <a:tabLst>
                <a:tab pos="3138488" algn="ctr"/>
                <a:tab pos="6727825" algn="r"/>
              </a:tabLst>
            </a:pPr>
            <a:r>
              <a:rPr lang="en-GB" dirty="0">
                <a:solidFill>
                  <a:srgbClr val="7F7F7F"/>
                </a:solidFill>
              </a:rPr>
              <a:t>Paper </a:t>
            </a:r>
            <a:r>
              <a:rPr lang="en-GB" dirty="0" smtClean="0">
                <a:solidFill>
                  <a:srgbClr val="7F7F7F"/>
                </a:solidFill>
              </a:rPr>
              <a:t>products	PCs</a:t>
            </a:r>
            <a:r>
              <a:rPr lang="en-GB" dirty="0">
                <a:solidFill>
                  <a:srgbClr val="7F7F7F"/>
                </a:solidFill>
              </a:rPr>
              <a:t>, laptops and </a:t>
            </a:r>
            <a:r>
              <a:rPr lang="en-GB" dirty="0" smtClean="0">
                <a:solidFill>
                  <a:srgbClr val="7F7F7F"/>
                </a:solidFill>
              </a:rPr>
              <a:t>monitors	Imaging </a:t>
            </a:r>
            <a:r>
              <a:rPr lang="en-GB" dirty="0">
                <a:solidFill>
                  <a:srgbClr val="7F7F7F"/>
                </a:solidFill>
              </a:rPr>
              <a:t>equipment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  <a:tabLst>
                <a:tab pos="3138488" algn="ctr"/>
                <a:tab pos="6727825" algn="r"/>
              </a:tabLst>
            </a:pPr>
            <a:r>
              <a:rPr lang="en-GB" dirty="0" smtClean="0">
                <a:solidFill>
                  <a:srgbClr val="7F7F7F"/>
                </a:solidFill>
              </a:rPr>
              <a:t>Electricity	Textiles </a:t>
            </a:r>
            <a:r>
              <a:rPr lang="en-GB" dirty="0">
                <a:solidFill>
                  <a:srgbClr val="7F7F7F"/>
                </a:solidFill>
              </a:rPr>
              <a:t>and </a:t>
            </a:r>
            <a:r>
              <a:rPr lang="en-GB" dirty="0" smtClean="0">
                <a:solidFill>
                  <a:srgbClr val="7F7F7F"/>
                </a:solidFill>
              </a:rPr>
              <a:t>clothing	Websites</a:t>
            </a:r>
            <a:endParaRPr lang="en-GB" dirty="0">
              <a:solidFill>
                <a:srgbClr val="7F7F7F"/>
              </a:solidFill>
            </a:endParaRPr>
          </a:p>
          <a:p>
            <a:pPr>
              <a:lnSpc>
                <a:spcPct val="115000"/>
              </a:lnSpc>
              <a:tabLst>
                <a:tab pos="3138488" algn="ctr"/>
                <a:tab pos="6727825" algn="r"/>
              </a:tabLst>
            </a:pPr>
            <a:r>
              <a:rPr lang="en-GB" dirty="0">
                <a:solidFill>
                  <a:srgbClr val="7F7F7F"/>
                </a:solidFill>
              </a:rPr>
              <a:t>Studies	 </a:t>
            </a:r>
            <a:r>
              <a:rPr lang="en-GB" dirty="0" smtClean="0">
                <a:solidFill>
                  <a:srgbClr val="7F7F7F"/>
                </a:solidFill>
              </a:rPr>
              <a:t>Office </a:t>
            </a:r>
            <a:r>
              <a:rPr lang="en-GB" dirty="0">
                <a:solidFill>
                  <a:srgbClr val="7F7F7F"/>
                </a:solidFill>
              </a:rPr>
              <a:t>supplies </a:t>
            </a:r>
            <a:r>
              <a:rPr lang="en-GB" dirty="0" smtClean="0">
                <a:solidFill>
                  <a:srgbClr val="7F7F7F"/>
                </a:solidFill>
              </a:rPr>
              <a:t>(pen, pencil …)</a:t>
            </a:r>
            <a:r>
              <a:rPr lang="en-GB" dirty="0">
                <a:solidFill>
                  <a:srgbClr val="7F7F7F"/>
                </a:solidFill>
              </a:rPr>
              <a:t>	</a:t>
            </a:r>
            <a:r>
              <a:rPr lang="en-GB" dirty="0" smtClean="0">
                <a:solidFill>
                  <a:srgbClr val="7F7F7F"/>
                </a:solidFill>
              </a:rPr>
              <a:t>Wooden products</a:t>
            </a:r>
            <a:endParaRPr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6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ENED monitoring system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30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History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BE" dirty="0" smtClean="0"/>
              <a:t>No system</a:t>
            </a:r>
          </a:p>
          <a:p>
            <a:pPr lvl="1"/>
            <a:r>
              <a:rPr lang="nl-BE" dirty="0" smtClean="0"/>
              <a:t>In </a:t>
            </a:r>
            <a:r>
              <a:rPr lang="nl-BE" dirty="0" err="1" smtClean="0"/>
              <a:t>place</a:t>
            </a:r>
            <a:r>
              <a:rPr lang="nl-BE" dirty="0" smtClean="0"/>
              <a:t> </a:t>
            </a:r>
            <a:r>
              <a:rPr lang="nl-BE" dirty="0" err="1" smtClean="0"/>
              <a:t>until</a:t>
            </a:r>
            <a:r>
              <a:rPr lang="nl-BE" dirty="0" smtClean="0"/>
              <a:t> 12/31/2012</a:t>
            </a:r>
          </a:p>
          <a:p>
            <a:pPr lvl="1"/>
            <a:r>
              <a:rPr lang="nl-BE" dirty="0" smtClean="0"/>
              <a:t>No data</a:t>
            </a:r>
          </a:p>
          <a:p>
            <a:r>
              <a:rPr lang="nl-BE" dirty="0" smtClean="0"/>
              <a:t>‘Old’ system (SPP: yes / no)</a:t>
            </a:r>
          </a:p>
          <a:p>
            <a:pPr lvl="1"/>
            <a:r>
              <a:rPr lang="nl-BE" dirty="0" smtClean="0"/>
              <a:t>In </a:t>
            </a:r>
            <a:r>
              <a:rPr lang="nl-BE" dirty="0" err="1" smtClean="0"/>
              <a:t>place</a:t>
            </a:r>
            <a:r>
              <a:rPr lang="nl-BE" dirty="0" smtClean="0"/>
              <a:t>: 2013 – 2014</a:t>
            </a:r>
          </a:p>
          <a:p>
            <a:pPr lvl="1"/>
            <a:r>
              <a:rPr lang="nl-BE" dirty="0" smtClean="0"/>
              <a:t>No </a:t>
            </a:r>
            <a:r>
              <a:rPr lang="nl-BE" dirty="0" err="1" smtClean="0"/>
              <a:t>useful</a:t>
            </a:r>
            <a:r>
              <a:rPr lang="nl-BE" dirty="0" smtClean="0"/>
              <a:t> data</a:t>
            </a:r>
          </a:p>
          <a:p>
            <a:r>
              <a:rPr lang="nl-BE" dirty="0" smtClean="0"/>
              <a:t>‘New’ system</a:t>
            </a:r>
          </a:p>
          <a:p>
            <a:pPr lvl="1"/>
            <a:r>
              <a:rPr lang="nl-BE" dirty="0" err="1" smtClean="0"/>
              <a:t>Developped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tested</a:t>
            </a:r>
            <a:r>
              <a:rPr lang="nl-BE" dirty="0" smtClean="0"/>
              <a:t> (in 1 </a:t>
            </a:r>
            <a:r>
              <a:rPr lang="nl-BE" dirty="0" err="1" smtClean="0"/>
              <a:t>division</a:t>
            </a:r>
            <a:r>
              <a:rPr lang="nl-BE" dirty="0" smtClean="0"/>
              <a:t>) in 2014</a:t>
            </a:r>
          </a:p>
          <a:p>
            <a:pPr lvl="1"/>
            <a:r>
              <a:rPr lang="nl-BE" dirty="0" smtClean="0"/>
              <a:t>In </a:t>
            </a:r>
            <a:r>
              <a:rPr lang="nl-BE" dirty="0" err="1" smtClean="0"/>
              <a:t>place</a:t>
            </a:r>
            <a:r>
              <a:rPr lang="nl-BE" dirty="0" smtClean="0"/>
              <a:t> </a:t>
            </a:r>
            <a:r>
              <a:rPr lang="nl-BE" dirty="0" err="1" smtClean="0"/>
              <a:t>since</a:t>
            </a:r>
            <a:r>
              <a:rPr lang="nl-BE" dirty="0" smtClean="0"/>
              <a:t> </a:t>
            </a:r>
            <a:r>
              <a:rPr lang="nl-BE" dirty="0" err="1" smtClean="0"/>
              <a:t>January</a:t>
            </a:r>
            <a:r>
              <a:rPr lang="nl-BE" dirty="0" smtClean="0"/>
              <a:t> 1, 2015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16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History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83438530"/>
              </p:ext>
            </p:extLst>
          </p:nvPr>
        </p:nvGraphicFramePr>
        <p:xfrm>
          <a:off x="1231900" y="1677988"/>
          <a:ext cx="7415214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607"/>
                <a:gridCol w="3707607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Old system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New system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 err="1" smtClean="0"/>
                        <a:t>Includes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all</a:t>
                      </a:r>
                      <a:r>
                        <a:rPr lang="nl-BE" baseline="0" dirty="0" smtClean="0"/>
                        <a:t> types of </a:t>
                      </a:r>
                      <a:r>
                        <a:rPr lang="nl-BE" baseline="0" dirty="0" err="1" smtClean="0"/>
                        <a:t>products</a:t>
                      </a:r>
                      <a:r>
                        <a:rPr lang="nl-BE" baseline="0" dirty="0" smtClean="0"/>
                        <a:t>, services, </a:t>
                      </a:r>
                      <a:r>
                        <a:rPr lang="nl-BE" baseline="0" dirty="0" err="1" smtClean="0"/>
                        <a:t>works</a:t>
                      </a:r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No criteria </a:t>
                      </a:r>
                      <a:r>
                        <a:rPr lang="nl-BE" dirty="0" err="1" smtClean="0"/>
                        <a:t>for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what</a:t>
                      </a:r>
                      <a:r>
                        <a:rPr lang="nl-BE" baseline="0" dirty="0" smtClean="0"/>
                        <a:t> is </a:t>
                      </a:r>
                      <a:r>
                        <a:rPr lang="nl-BE" baseline="0" dirty="0" err="1" smtClean="0"/>
                        <a:t>sustainable</a:t>
                      </a:r>
                      <a:r>
                        <a:rPr lang="nl-BE" baseline="0" dirty="0" smtClean="0"/>
                        <a:t>: </a:t>
                      </a:r>
                      <a:r>
                        <a:rPr lang="nl-BE" baseline="0" dirty="0" err="1" smtClean="0"/>
                        <a:t>b</a:t>
                      </a:r>
                      <a:r>
                        <a:rPr lang="nl-BE" dirty="0" err="1" smtClean="0"/>
                        <a:t>ased</a:t>
                      </a:r>
                      <a:r>
                        <a:rPr lang="nl-BE" baseline="0" dirty="0" smtClean="0"/>
                        <a:t> on ‘gut feeling’ of the </a:t>
                      </a:r>
                      <a:r>
                        <a:rPr lang="nl-BE" baseline="0" dirty="0" err="1" smtClean="0"/>
                        <a:t>procurer</a:t>
                      </a:r>
                      <a:endParaRPr lang="nl-BE" baseline="0" dirty="0" smtClean="0"/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smtClean="0"/>
                        <a:t>Takes </a:t>
                      </a:r>
                      <a:r>
                        <a:rPr lang="nl-BE" baseline="0" dirty="0" err="1" smtClean="0"/>
                        <a:t>wide</a:t>
                      </a:r>
                      <a:r>
                        <a:rPr lang="nl-BE" baseline="0" dirty="0" smtClean="0"/>
                        <a:t> range of criteria &amp; </a:t>
                      </a:r>
                      <a:r>
                        <a:rPr lang="nl-BE" baseline="0" dirty="0" err="1" smtClean="0"/>
                        <a:t>techniques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into</a:t>
                      </a:r>
                      <a:r>
                        <a:rPr lang="nl-BE" baseline="0" dirty="0" smtClean="0"/>
                        <a:t> account </a:t>
                      </a:r>
                      <a:r>
                        <a:rPr lang="nl-BE" baseline="0" dirty="0" smtClean="0">
                          <a:sym typeface="Wingdings" panose="05000000000000000000" pitchFamily="2" charset="2"/>
                        </a:rPr>
                        <a:t> chance </a:t>
                      </a:r>
                      <a:r>
                        <a:rPr lang="nl-BE" baseline="0" dirty="0" err="1" smtClean="0">
                          <a:sym typeface="Wingdings" panose="05000000000000000000" pitchFamily="2" charset="2"/>
                        </a:rPr>
                        <a:t>to</a:t>
                      </a:r>
                      <a:r>
                        <a:rPr lang="nl-BE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nl-BE" baseline="0" dirty="0" err="1" smtClean="0">
                          <a:sym typeface="Wingdings" panose="05000000000000000000" pitchFamily="2" charset="2"/>
                        </a:rPr>
                        <a:t>discover</a:t>
                      </a:r>
                      <a:r>
                        <a:rPr lang="nl-BE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nl-BE" baseline="0" dirty="0" err="1" smtClean="0">
                          <a:sym typeface="Wingdings" panose="05000000000000000000" pitchFamily="2" charset="2"/>
                        </a:rPr>
                        <a:t>good</a:t>
                      </a:r>
                      <a:r>
                        <a:rPr lang="nl-BE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nl-BE" baseline="0" dirty="0" err="1" smtClean="0">
                          <a:sym typeface="Wingdings" panose="05000000000000000000" pitchFamily="2" charset="2"/>
                        </a:rPr>
                        <a:t>examples</a:t>
                      </a:r>
                      <a:endParaRPr lang="nl-BE" baseline="0" dirty="0" smtClean="0"/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smtClean="0"/>
                        <a:t>No </a:t>
                      </a:r>
                      <a:r>
                        <a:rPr lang="nl-BE" baseline="0" dirty="0" err="1" smtClean="0"/>
                        <a:t>comparable</a:t>
                      </a:r>
                      <a:r>
                        <a:rPr lang="nl-BE" baseline="0" dirty="0" smtClean="0"/>
                        <a:t> data</a:t>
                      </a:r>
                    </a:p>
                    <a:p>
                      <a:endParaRPr lang="nl-BE" baseline="0" dirty="0" smtClean="0"/>
                    </a:p>
                    <a:p>
                      <a:r>
                        <a:rPr lang="nl-BE" dirty="0" smtClean="0"/>
                        <a:t>Risk of ‘green </a:t>
                      </a:r>
                      <a:r>
                        <a:rPr lang="nl-BE" dirty="0" err="1" smtClean="0"/>
                        <a:t>washing</a:t>
                      </a:r>
                      <a:r>
                        <a:rPr lang="nl-BE" dirty="0" smtClean="0"/>
                        <a:t>’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Limited </a:t>
                      </a:r>
                      <a:r>
                        <a:rPr lang="nl-BE" dirty="0" err="1" smtClean="0"/>
                        <a:t>number</a:t>
                      </a:r>
                      <a:r>
                        <a:rPr lang="nl-BE" dirty="0" smtClean="0"/>
                        <a:t> of product </a:t>
                      </a:r>
                      <a:r>
                        <a:rPr lang="nl-BE" dirty="0" err="1" smtClean="0"/>
                        <a:t>groups</a:t>
                      </a:r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r>
                        <a:rPr lang="nl-BE" dirty="0" err="1" smtClean="0"/>
                        <a:t>Measures</a:t>
                      </a:r>
                      <a:r>
                        <a:rPr lang="nl-BE" baseline="0" dirty="0" smtClean="0"/>
                        <a:t> SPP </a:t>
                      </a:r>
                      <a:r>
                        <a:rPr lang="nl-BE" baseline="0" dirty="0" err="1" smtClean="0"/>
                        <a:t>using</a:t>
                      </a:r>
                      <a:r>
                        <a:rPr lang="nl-BE" baseline="0" dirty="0" smtClean="0"/>
                        <a:t> a </a:t>
                      </a:r>
                      <a:r>
                        <a:rPr lang="nl-BE" baseline="0" dirty="0" err="1" smtClean="0"/>
                        <a:t>predefined</a:t>
                      </a:r>
                      <a:r>
                        <a:rPr lang="nl-BE" baseline="0" dirty="0" smtClean="0"/>
                        <a:t> set of criteria</a:t>
                      </a:r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smtClean="0"/>
                        <a:t>Misses out on </a:t>
                      </a:r>
                      <a:r>
                        <a:rPr lang="nl-BE" baseline="0" dirty="0" err="1" smtClean="0"/>
                        <a:t>other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good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examples</a:t>
                      </a:r>
                      <a:r>
                        <a:rPr lang="nl-BE" baseline="0" dirty="0" smtClean="0"/>
                        <a:t> (e.g. </a:t>
                      </a:r>
                      <a:r>
                        <a:rPr lang="nl-BE" baseline="0" dirty="0" err="1" smtClean="0"/>
                        <a:t>other</a:t>
                      </a:r>
                      <a:r>
                        <a:rPr lang="nl-BE" baseline="0" dirty="0" smtClean="0"/>
                        <a:t> criteria &amp; </a:t>
                      </a:r>
                      <a:r>
                        <a:rPr lang="nl-BE" baseline="0" dirty="0" err="1" smtClean="0"/>
                        <a:t>techniques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used</a:t>
                      </a:r>
                      <a:r>
                        <a:rPr lang="nl-BE" baseline="0" dirty="0" smtClean="0"/>
                        <a:t>)</a:t>
                      </a:r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err="1" smtClean="0"/>
                        <a:t>Comparable</a:t>
                      </a:r>
                      <a:r>
                        <a:rPr lang="nl-BE" baseline="0" dirty="0" smtClean="0"/>
                        <a:t> data / data on level of product </a:t>
                      </a:r>
                      <a:r>
                        <a:rPr lang="nl-BE" baseline="0" dirty="0" err="1" smtClean="0"/>
                        <a:t>groups</a:t>
                      </a:r>
                      <a:endParaRPr lang="nl-BE" baseline="0" dirty="0" smtClean="0"/>
                    </a:p>
                    <a:p>
                      <a:r>
                        <a:rPr lang="nl-BE" baseline="0" dirty="0" smtClean="0"/>
                        <a:t>Risk of (transparant) ‘green </a:t>
                      </a:r>
                      <a:r>
                        <a:rPr lang="nl-BE" baseline="0" dirty="0" err="1" smtClean="0"/>
                        <a:t>washing</a:t>
                      </a:r>
                      <a:r>
                        <a:rPr lang="nl-BE" baseline="0" dirty="0" smtClean="0"/>
                        <a:t>’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9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ENED monitoring system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BE" dirty="0" err="1" smtClean="0"/>
              <a:t>Mandatory</a:t>
            </a:r>
            <a:r>
              <a:rPr lang="nl-BE" dirty="0" smtClean="0"/>
              <a:t> form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procurement</a:t>
            </a:r>
            <a:r>
              <a:rPr lang="nl-BE" dirty="0" smtClean="0"/>
              <a:t> / orders ≥ €</a:t>
            </a:r>
            <a:r>
              <a:rPr lang="nl-BE" dirty="0" smtClean="0"/>
              <a:t>8.500</a:t>
            </a:r>
          </a:p>
          <a:p>
            <a:pPr marL="304675" lvl="1" indent="0">
              <a:buNone/>
            </a:pPr>
            <a:r>
              <a:rPr lang="nl-BE" dirty="0" smtClean="0"/>
              <a:t>(&lt; €8.500 – </a:t>
            </a:r>
            <a:r>
              <a:rPr lang="nl-BE" dirty="0" err="1" smtClean="0"/>
              <a:t>mandatory</a:t>
            </a:r>
            <a:r>
              <a:rPr lang="nl-BE" dirty="0" smtClean="0"/>
              <a:t> </a:t>
            </a:r>
            <a:r>
              <a:rPr lang="nl-BE" dirty="0" err="1" smtClean="0"/>
              <a:t>handwritten</a:t>
            </a:r>
            <a:r>
              <a:rPr lang="nl-BE" dirty="0" smtClean="0"/>
              <a:t> </a:t>
            </a:r>
            <a:r>
              <a:rPr lang="nl-BE" dirty="0" err="1" smtClean="0"/>
              <a:t>reporting</a:t>
            </a:r>
            <a:r>
              <a:rPr lang="nl-BE" dirty="0" smtClean="0"/>
              <a:t>)</a:t>
            </a:r>
            <a:endParaRPr lang="nl-BE" dirty="0" smtClean="0"/>
          </a:p>
          <a:p>
            <a:pPr lvl="1"/>
            <a:r>
              <a:rPr lang="nl-BE" dirty="0" smtClean="0"/>
              <a:t>Form </a:t>
            </a:r>
            <a:r>
              <a:rPr lang="nl-BE" dirty="0" err="1" smtClean="0"/>
              <a:t>used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collect data </a:t>
            </a:r>
            <a:r>
              <a:rPr lang="nl-BE" dirty="0" err="1" smtClean="0"/>
              <a:t>for</a:t>
            </a:r>
            <a:r>
              <a:rPr lang="nl-BE" dirty="0" smtClean="0"/>
              <a:t> accounting system</a:t>
            </a:r>
          </a:p>
          <a:p>
            <a:pPr lvl="1"/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filled</a:t>
            </a:r>
            <a:r>
              <a:rPr lang="nl-BE" dirty="0" smtClean="0"/>
              <a:t> out </a:t>
            </a:r>
            <a:r>
              <a:rPr lang="nl-BE" dirty="0" err="1" smtClean="0"/>
              <a:t>before</a:t>
            </a:r>
            <a:r>
              <a:rPr lang="nl-BE" dirty="0" smtClean="0"/>
              <a:t> </a:t>
            </a:r>
            <a:r>
              <a:rPr lang="nl-BE" dirty="0" err="1" smtClean="0"/>
              <a:t>closing</a:t>
            </a:r>
            <a:r>
              <a:rPr lang="nl-BE" dirty="0" smtClean="0"/>
              <a:t> contract / </a:t>
            </a:r>
            <a:r>
              <a:rPr lang="nl-BE" dirty="0" err="1" smtClean="0"/>
              <a:t>confirming</a:t>
            </a:r>
            <a:r>
              <a:rPr lang="nl-BE" dirty="0" smtClean="0"/>
              <a:t> order</a:t>
            </a:r>
          </a:p>
          <a:p>
            <a:pPr marL="558000" lvl="2" indent="0">
              <a:buNone/>
            </a:pPr>
            <a:r>
              <a:rPr lang="nl-BE" i="1" dirty="0" smtClean="0">
                <a:solidFill>
                  <a:schemeClr val="bg1">
                    <a:lumMod val="50000"/>
                  </a:schemeClr>
                </a:solidFill>
              </a:rPr>
              <a:t>(= </a:t>
            </a:r>
            <a:r>
              <a:rPr lang="nl-BE" i="1" dirty="0" err="1" smtClean="0">
                <a:solidFill>
                  <a:schemeClr val="bg1">
                    <a:lumMod val="50000"/>
                  </a:schemeClr>
                </a:solidFill>
              </a:rPr>
              <a:t>internal</a:t>
            </a:r>
            <a:r>
              <a:rPr lang="nl-BE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i="1" dirty="0" err="1" smtClean="0">
                <a:solidFill>
                  <a:schemeClr val="bg1">
                    <a:lumMod val="50000"/>
                  </a:schemeClr>
                </a:solidFill>
              </a:rPr>
              <a:t>proposal</a:t>
            </a:r>
            <a:r>
              <a:rPr lang="nl-BE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i="1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nl-BE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i="1" dirty="0" err="1" smtClean="0">
                <a:solidFill>
                  <a:schemeClr val="bg1">
                    <a:lumMod val="50000"/>
                  </a:schemeClr>
                </a:solidFill>
              </a:rPr>
              <a:t>supplier</a:t>
            </a:r>
            <a:r>
              <a:rPr lang="nl-BE" i="1" dirty="0" smtClean="0">
                <a:solidFill>
                  <a:schemeClr val="bg1">
                    <a:lumMod val="50000"/>
                  </a:schemeClr>
                </a:solidFill>
              </a:rPr>
              <a:t> / service provider)</a:t>
            </a:r>
          </a:p>
          <a:p>
            <a:pPr lvl="1"/>
            <a:r>
              <a:rPr lang="nl-BE" dirty="0" smtClean="0"/>
              <a:t>Form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used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no money </a:t>
            </a:r>
            <a:r>
              <a:rPr lang="nl-BE" dirty="0" err="1" smtClean="0">
                <a:sym typeface="Wingdings" panose="05000000000000000000" pitchFamily="2" charset="2"/>
              </a:rPr>
              <a:t>reserved</a:t>
            </a:r>
            <a:r>
              <a:rPr lang="nl-BE" dirty="0" smtClean="0">
                <a:sym typeface="Wingdings" panose="05000000000000000000" pitchFamily="2" charset="2"/>
              </a:rPr>
              <a:t>  no contract / </a:t>
            </a:r>
            <a:r>
              <a:rPr lang="nl-BE" dirty="0" smtClean="0">
                <a:sym typeface="Wingdings" panose="05000000000000000000" pitchFamily="2" charset="2"/>
              </a:rPr>
              <a:t>order</a:t>
            </a:r>
            <a:endParaRPr lang="nl-BE" dirty="0" smtClean="0"/>
          </a:p>
          <a:p>
            <a:r>
              <a:rPr lang="nl-BE" dirty="0" smtClean="0"/>
              <a:t>3 </a:t>
            </a:r>
            <a:r>
              <a:rPr lang="nl-BE" dirty="0" err="1" smtClean="0"/>
              <a:t>simple</a:t>
            </a:r>
            <a:r>
              <a:rPr lang="nl-BE" dirty="0" smtClean="0"/>
              <a:t>, </a:t>
            </a:r>
            <a:r>
              <a:rPr lang="nl-BE" dirty="0" err="1" smtClean="0"/>
              <a:t>mandatory</a:t>
            </a:r>
            <a:r>
              <a:rPr lang="nl-BE" dirty="0" smtClean="0"/>
              <a:t> </a:t>
            </a:r>
            <a:r>
              <a:rPr lang="nl-BE" dirty="0" err="1" smtClean="0"/>
              <a:t>questions</a:t>
            </a:r>
            <a:r>
              <a:rPr lang="nl-BE" dirty="0" smtClean="0"/>
              <a:t> in form:</a:t>
            </a:r>
          </a:p>
          <a:p>
            <a:pPr lvl="1"/>
            <a:r>
              <a:rPr lang="nl-BE" dirty="0" smtClean="0"/>
              <a:t>Type of </a:t>
            </a:r>
            <a:r>
              <a:rPr lang="nl-BE" dirty="0" err="1" smtClean="0"/>
              <a:t>expenditure</a:t>
            </a:r>
            <a:r>
              <a:rPr lang="nl-BE" dirty="0" smtClean="0"/>
              <a:t> (Procurement / Subsidies / …)</a:t>
            </a:r>
          </a:p>
          <a:p>
            <a:pPr marL="268675" lvl="1" indent="0">
              <a:buNone/>
            </a:pPr>
            <a:endParaRPr lang="nl-BE" sz="400" dirty="0" smtClean="0"/>
          </a:p>
          <a:p>
            <a:pPr marL="576000" lvl="2" indent="0">
              <a:buNone/>
            </a:pPr>
            <a:r>
              <a:rPr lang="nl-BE" i="1" dirty="0" err="1" smtClean="0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nl-BE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i="1" dirty="0" err="1" smtClean="0">
                <a:solidFill>
                  <a:schemeClr val="bg1">
                    <a:lumMod val="50000"/>
                  </a:schemeClr>
                </a:solidFill>
              </a:rPr>
              <a:t>visible</a:t>
            </a:r>
            <a:r>
              <a:rPr lang="nl-BE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i="1" dirty="0" err="1" smtClean="0">
                <a:solidFill>
                  <a:schemeClr val="bg1">
                    <a:lumMod val="50000"/>
                  </a:schemeClr>
                </a:solidFill>
              </a:rPr>
              <a:t>when</a:t>
            </a:r>
            <a:r>
              <a:rPr lang="nl-BE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i="1" dirty="0" err="1" smtClean="0">
                <a:solidFill>
                  <a:schemeClr val="bg1">
                    <a:lumMod val="50000"/>
                  </a:schemeClr>
                </a:solidFill>
              </a:rPr>
              <a:t>expenditure</a:t>
            </a:r>
            <a:r>
              <a:rPr lang="nl-BE" i="1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nl-BE" i="1" dirty="0" err="1" smtClean="0">
                <a:solidFill>
                  <a:schemeClr val="bg1">
                    <a:lumMod val="50000"/>
                  </a:schemeClr>
                </a:solidFill>
              </a:rPr>
              <a:t>procurement</a:t>
            </a:r>
            <a:r>
              <a:rPr lang="nl-BE" i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nl-BE" dirty="0" smtClean="0"/>
              <a:t>Product </a:t>
            </a:r>
            <a:r>
              <a:rPr lang="nl-BE" dirty="0" err="1" smtClean="0"/>
              <a:t>group</a:t>
            </a:r>
            <a:endParaRPr lang="nl-BE" dirty="0" smtClean="0"/>
          </a:p>
          <a:p>
            <a:pPr lvl="1"/>
            <a:r>
              <a:rPr lang="nl-BE" dirty="0" smtClean="0"/>
              <a:t>SPP criteria </a:t>
            </a:r>
            <a:r>
              <a:rPr lang="nl-BE" dirty="0" err="1" smtClean="0"/>
              <a:t>used</a:t>
            </a:r>
            <a:r>
              <a:rPr lang="nl-BE" dirty="0" smtClean="0"/>
              <a:t> (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available</a:t>
            </a:r>
            <a:r>
              <a:rPr lang="nl-BE" dirty="0" smtClean="0"/>
              <a:t>)</a:t>
            </a:r>
            <a:endParaRPr lang="nl-BE" dirty="0"/>
          </a:p>
          <a:p>
            <a:pPr marL="268675" lvl="1" indent="0">
              <a:buNone/>
            </a:pPr>
            <a:r>
              <a:rPr lang="nl-BE" dirty="0" err="1" smtClean="0">
                <a:latin typeface="Calibri"/>
                <a:cs typeface="Calibri"/>
              </a:rPr>
              <a:t>Answers</a:t>
            </a:r>
            <a:r>
              <a:rPr lang="nl-BE" dirty="0" smtClean="0">
                <a:latin typeface="Calibri"/>
                <a:cs typeface="Calibri"/>
              </a:rPr>
              <a:t> </a:t>
            </a:r>
            <a:r>
              <a:rPr lang="nl-BE" dirty="0" err="1" smtClean="0">
                <a:latin typeface="Calibri"/>
                <a:cs typeface="Calibri"/>
              </a:rPr>
              <a:t>registered</a:t>
            </a:r>
            <a:r>
              <a:rPr lang="nl-BE" dirty="0" smtClean="0">
                <a:latin typeface="Calibri"/>
                <a:cs typeface="Calibri"/>
              </a:rPr>
              <a:t> in 1 project code in the accounting system</a:t>
            </a:r>
          </a:p>
          <a:p>
            <a:r>
              <a:rPr lang="nl-BE" dirty="0" smtClean="0">
                <a:latin typeface="Calibri"/>
                <a:cs typeface="Calibri"/>
              </a:rPr>
              <a:t>Information on SPP criteria in the form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6112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76" y="2042186"/>
            <a:ext cx="70199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ENED monitoring system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174050" y="5693788"/>
            <a:ext cx="5319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nl-BE" sz="1600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Clipping</a:t>
            </a:r>
            <a:r>
              <a:rPr lang="nl-BE" sz="16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600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nl-BE" sz="16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nl-BE" sz="1600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mandatory</a:t>
            </a:r>
            <a:r>
              <a:rPr lang="nl-BE" sz="16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(</a:t>
            </a:r>
            <a:r>
              <a:rPr lang="nl-BE" sz="16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fictitious</a:t>
            </a:r>
            <a:r>
              <a:rPr lang="nl-BE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600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nl-BE" sz="16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1269300" y="2409825"/>
            <a:ext cx="2540700" cy="209550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Afgeronde rechthoek 8"/>
          <p:cNvSpPr/>
          <p:nvPr/>
        </p:nvSpPr>
        <p:spPr>
          <a:xfrm>
            <a:off x="7634022" y="3088460"/>
            <a:ext cx="468000" cy="209550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" name="Rechte verbindingslijn met pijl 7"/>
          <p:cNvCxnSpPr>
            <a:stCxn id="6" idx="2"/>
          </p:cNvCxnSpPr>
          <p:nvPr/>
        </p:nvCxnSpPr>
        <p:spPr>
          <a:xfrm>
            <a:off x="2539650" y="2619375"/>
            <a:ext cx="1671513" cy="20065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>
            <a:stCxn id="9" idx="2"/>
          </p:cNvCxnSpPr>
          <p:nvPr/>
        </p:nvCxnSpPr>
        <p:spPr>
          <a:xfrm flipH="1">
            <a:off x="5794572" y="3298010"/>
            <a:ext cx="2073450" cy="13683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448806" y="4625930"/>
            <a:ext cx="3285370" cy="770532"/>
          </a:xfrm>
          <a:prstGeom prst="rect">
            <a:avLst/>
          </a:prstGeom>
          <a:noFill/>
          <a:ln>
            <a:noFill/>
          </a:ln>
        </p:spPr>
        <p:txBody>
          <a:bodyPr wrap="square" lIns="36000" tIns="46800" rIns="36000" rtlCol="0">
            <a:spAutoFit/>
          </a:bodyPr>
          <a:lstStyle/>
          <a:p>
            <a:pPr algn="ctr"/>
            <a:r>
              <a:rPr lang="nl-BE" sz="2200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Stored</a:t>
            </a:r>
            <a:r>
              <a:rPr lang="nl-BE" sz="22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accounting system / </a:t>
            </a:r>
            <a:r>
              <a:rPr lang="nl-BE" sz="2200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nl-BE" sz="22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200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BE" sz="22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analysis</a:t>
            </a:r>
          </a:p>
        </p:txBody>
      </p:sp>
      <p:grpSp>
        <p:nvGrpSpPr>
          <p:cNvPr id="2059" name="Groep 2058"/>
          <p:cNvGrpSpPr/>
          <p:nvPr/>
        </p:nvGrpSpPr>
        <p:grpSpPr>
          <a:xfrm>
            <a:off x="3364037" y="3981180"/>
            <a:ext cx="4513813" cy="1409881"/>
            <a:chOff x="3916147" y="5142603"/>
            <a:chExt cx="4513813" cy="1409881"/>
          </a:xfrm>
        </p:grpSpPr>
        <p:sp>
          <p:nvSpPr>
            <p:cNvPr id="28" name="Tekstvak 27"/>
            <p:cNvSpPr txBox="1"/>
            <p:nvPr/>
          </p:nvSpPr>
          <p:spPr>
            <a:xfrm>
              <a:off x="5053047" y="5611593"/>
              <a:ext cx="13596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2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 Z 0 0 H 1</a:t>
              </a:r>
            </a:p>
          </p:txBody>
        </p:sp>
        <p:sp>
          <p:nvSpPr>
            <p:cNvPr id="2048" name="Tekstvak 2047"/>
            <p:cNvSpPr txBox="1"/>
            <p:nvPr/>
          </p:nvSpPr>
          <p:spPr>
            <a:xfrm>
              <a:off x="3916147" y="6213930"/>
              <a:ext cx="1849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 of </a:t>
              </a:r>
              <a:r>
                <a:rPr lang="nl-BE" sz="1600" dirty="0" err="1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expenditure</a:t>
              </a:r>
              <a:endParaRPr lang="nl-BE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5329965" y="5142603"/>
              <a:ext cx="13738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Product </a:t>
              </a:r>
              <a:r>
                <a:rPr lang="nl-BE" sz="1600" dirty="0" err="1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group</a:t>
              </a:r>
              <a:endParaRPr lang="nl-BE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6117980" y="6213930"/>
              <a:ext cx="23119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SPP criteria </a:t>
              </a:r>
              <a:r>
                <a:rPr lang="nl-BE" sz="1600" dirty="0" err="1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used</a:t>
              </a:r>
              <a:r>
                <a:rPr lang="nl-BE" sz="16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(yes/no)</a:t>
              </a:r>
            </a:p>
          </p:txBody>
        </p:sp>
        <p:cxnSp>
          <p:nvCxnSpPr>
            <p:cNvPr id="2051" name="Rechte verbindingslijn 2050"/>
            <p:cNvCxnSpPr/>
            <p:nvPr/>
          </p:nvCxnSpPr>
          <p:spPr>
            <a:xfrm>
              <a:off x="5286375" y="5994855"/>
              <a:ext cx="219075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>
              <a:off x="5898905" y="5682017"/>
              <a:ext cx="219075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>
              <a:off x="6139960" y="5990447"/>
              <a:ext cx="219075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3" name="Rechte verbindingslijn met pijl 2052"/>
            <p:cNvCxnSpPr>
              <a:endCxn id="2048" idx="0"/>
            </p:cNvCxnSpPr>
            <p:nvPr/>
          </p:nvCxnSpPr>
          <p:spPr>
            <a:xfrm flipH="1">
              <a:off x="4840920" y="5994855"/>
              <a:ext cx="554992" cy="21907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Rechte verbindingslijn met pijl 42"/>
            <p:cNvCxnSpPr>
              <a:endCxn id="36" idx="0"/>
            </p:cNvCxnSpPr>
            <p:nvPr/>
          </p:nvCxnSpPr>
          <p:spPr>
            <a:xfrm>
              <a:off x="6249497" y="5994855"/>
              <a:ext cx="1024473" cy="21907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7" name="Rechte verbindingslijn met pijl 2056"/>
            <p:cNvCxnSpPr>
              <a:endCxn id="35" idx="2"/>
            </p:cNvCxnSpPr>
            <p:nvPr/>
          </p:nvCxnSpPr>
          <p:spPr>
            <a:xfrm flipV="1">
              <a:off x="6016884" y="5481157"/>
              <a:ext cx="0" cy="20086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80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b52cae81b6194bd16eadea47d2b42b73440dd"/>
</p:tagLst>
</file>

<file path=ppt/theme/theme1.xml><?xml version="1.0" encoding="utf-8"?>
<a:theme xmlns:a="http://schemas.openxmlformats.org/drawingml/2006/main" name="LNE_Calibri_Internationaal">
  <a:themeElements>
    <a:clrScheme name="LNE_Calibri_Internationaal">
      <a:dk1>
        <a:sysClr val="windowText" lastClr="000000"/>
      </a:dk1>
      <a:lt1>
        <a:sysClr val="window" lastClr="FFFFFF"/>
      </a:lt1>
      <a:dk2>
        <a:srgbClr val="EEEEE7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200" dirty="0" err="1" smtClean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2_Aangepast ontwerp">
  <a:themeElements>
    <a:clrScheme name="LNE_Calibri_Internationaal">
      <a:dk1>
        <a:sysClr val="windowText" lastClr="000000"/>
      </a:dk1>
      <a:lt1>
        <a:sysClr val="window" lastClr="FFFFFF"/>
      </a:lt1>
      <a:dk2>
        <a:srgbClr val="EEEEE7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2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LNE_Calibri_Internationaal</Template>
  <TotalTime>654</TotalTime>
  <Words>657</Words>
  <Application>Microsoft Office PowerPoint</Application>
  <PresentationFormat>Diavoorstelling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2" baseType="lpstr">
      <vt:lpstr>LNE_Calibri_Internationaal</vt:lpstr>
      <vt:lpstr>2_Aangepast ontwerp</vt:lpstr>
      <vt:lpstr>Monitoring of SPP</vt:lpstr>
      <vt:lpstr>Introduction</vt:lpstr>
      <vt:lpstr>Procurement within ENED</vt:lpstr>
      <vt:lpstr>Why monitoring of SPP</vt:lpstr>
      <vt:lpstr>The ENED monitoring system</vt:lpstr>
      <vt:lpstr>History</vt:lpstr>
      <vt:lpstr>History</vt:lpstr>
      <vt:lpstr>The ENED monitoring system</vt:lpstr>
      <vt:lpstr>The ENED monitoring system</vt:lpstr>
      <vt:lpstr>Results (1/1/2015 – 12/31/2015)</vt:lpstr>
      <vt:lpstr>Results (1/1/2015 – 12/31/2015)</vt:lpstr>
      <vt:lpstr>From results to actions</vt:lpstr>
      <vt:lpstr>Results (1/1/2015 – 12/31/2015)</vt:lpstr>
      <vt:lpstr>3 types of action necessary 1) Use of SPP in framework contracts</vt:lpstr>
      <vt:lpstr>3 types of action necessary 2) Talk to procurers on SPP</vt:lpstr>
      <vt:lpstr>3 types of action necessary 3) Improve reporting</vt:lpstr>
      <vt:lpstr>Prioritise your actions</vt:lpstr>
      <vt:lpstr>Conclusions</vt:lpstr>
      <vt:lpstr>Conclusions on SPP monitoring</vt:lpstr>
      <vt:lpstr>PowerPoint-presentatie</vt:lpstr>
    </vt:vector>
  </TitlesOfParts>
  <Company>Vlaamse 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Verwimp</dc:creator>
  <cp:lastModifiedBy>Els Verwimp</cp:lastModifiedBy>
  <cp:revision>74</cp:revision>
  <dcterms:created xsi:type="dcterms:W3CDTF">2016-02-15T07:49:13Z</dcterms:created>
  <dcterms:modified xsi:type="dcterms:W3CDTF">2016-05-11T11:59:56Z</dcterms:modified>
</cp:coreProperties>
</file>